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321" r:id="rId5"/>
    <p:sldId id="320" r:id="rId6"/>
    <p:sldId id="308" r:id="rId7"/>
    <p:sldId id="322" r:id="rId8"/>
    <p:sldId id="323" r:id="rId9"/>
    <p:sldId id="329" r:id="rId10"/>
    <p:sldId id="343" r:id="rId11"/>
    <p:sldId id="316" r:id="rId12"/>
    <p:sldId id="317" r:id="rId13"/>
    <p:sldId id="332" r:id="rId14"/>
    <p:sldId id="338" r:id="rId15"/>
    <p:sldId id="336" r:id="rId16"/>
    <p:sldId id="325" r:id="rId17"/>
    <p:sldId id="337" r:id="rId18"/>
    <p:sldId id="318" r:id="rId19"/>
    <p:sldId id="339" r:id="rId20"/>
    <p:sldId id="330" r:id="rId21"/>
    <p:sldId id="310" r:id="rId22"/>
    <p:sldId id="340" r:id="rId23"/>
    <p:sldId id="341" r:id="rId24"/>
    <p:sldId id="327" r:id="rId25"/>
    <p:sldId id="335" r:id="rId26"/>
    <p:sldId id="334" r:id="rId27"/>
    <p:sldId id="331" r:id="rId28"/>
    <p:sldId id="346" r:id="rId29"/>
    <p:sldId id="27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BBBF"/>
    <a:srgbClr val="A966A0"/>
    <a:srgbClr val="7F7F7F"/>
    <a:srgbClr val="7E0C6E"/>
    <a:srgbClr val="F2F2F2"/>
    <a:srgbClr val="EEF7FD"/>
    <a:srgbClr val="FDFEFF"/>
    <a:srgbClr val="FB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6" autoAdjust="0"/>
    <p:restoredTop sz="81787" autoAdjust="0"/>
  </p:normalViewPr>
  <p:slideViewPr>
    <p:cSldViewPr snapToGrid="0">
      <p:cViewPr varScale="1">
        <p:scale>
          <a:sx n="79" d="100"/>
          <a:sy n="79" d="100"/>
        </p:scale>
        <p:origin x="96" y="18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Cyber-cost</a:t>
            </a:r>
          </a:p>
          <a:p>
            <a:r>
              <a:rPr kumimoji="1" lang="zh-CN" altLang="en-US" dirty="0"/>
              <a:t>代码片段</a:t>
            </a:r>
            <a:r>
              <a:rPr kumimoji="1" lang="en-US" altLang="zh-CN" dirty="0"/>
              <a:t>----</a:t>
            </a:r>
            <a:r>
              <a:rPr kumimoji="1" lang="zh-CN" altLang="en-US" dirty="0"/>
              <a:t>控制流图</a:t>
            </a:r>
            <a:r>
              <a:rPr kumimoji="1" lang="en-US" altLang="zh-CN" dirty="0"/>
              <a:t>----</a:t>
            </a:r>
            <a:r>
              <a:rPr kumimoji="1" lang="zh-CN" altLang="en-US" dirty="0"/>
              <a:t>控制依赖图</a:t>
            </a:r>
            <a:r>
              <a:rPr kumimoji="1" lang="en-US" altLang="zh-CN" dirty="0"/>
              <a:t>---</a:t>
            </a:r>
            <a:r>
              <a:rPr kumimoji="1" lang="zh-CN" altLang="en-US" dirty="0"/>
              <a:t>收集谓词</a:t>
            </a:r>
            <a:r>
              <a:rPr kumimoji="1" lang="en-US" altLang="zh-CN" dirty="0"/>
              <a:t>---costs</a:t>
            </a:r>
          </a:p>
          <a:p>
            <a:r>
              <a:rPr kumimoji="1" lang="zh-CN" altLang="en-US" dirty="0"/>
              <a:t>谓词分为两类，第一种包括所有比较谓词，称为目标，第二个包括所有相等或不等式检查，称为约束</a:t>
            </a:r>
            <a:endParaRPr kumimoji="1" lang="en-US" altLang="zh-CN" dirty="0"/>
          </a:p>
          <a:p>
            <a:endParaRPr kumimoji="1" lang="en-US" altLang="zh-CN" dirty="0"/>
          </a:p>
          <a:p>
            <a:r>
              <a:rPr kumimoji="1" lang="en-US" altLang="zh-CN" dirty="0"/>
              <a:t>Physical cost</a:t>
            </a:r>
          </a:p>
          <a:p>
            <a:r>
              <a:rPr kumimoji="1" lang="en-US" altLang="zh-CN" dirty="0"/>
              <a:t>RV</a:t>
            </a:r>
            <a:r>
              <a:rPr kumimoji="1" lang="zh-CN" altLang="en-US" dirty="0"/>
              <a:t>状态和</a:t>
            </a:r>
            <a:r>
              <a:rPr kumimoji="1" lang="en-US" altLang="zh-CN" dirty="0"/>
              <a:t>VRV</a:t>
            </a:r>
            <a:r>
              <a:rPr kumimoji="1" lang="zh-CN" altLang="en-US" dirty="0"/>
              <a:t>状态之间的误差构成了物理成本（状态：速度，旋转角什么的？）</a:t>
            </a:r>
            <a:endParaRPr kumimoji="1"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463592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Cyber-cost</a:t>
            </a:r>
          </a:p>
          <a:p>
            <a:r>
              <a:rPr kumimoji="1" lang="zh-CN" altLang="en-US" dirty="0"/>
              <a:t>代码片段</a:t>
            </a:r>
            <a:r>
              <a:rPr kumimoji="1" lang="en-US" altLang="zh-CN" dirty="0"/>
              <a:t>----</a:t>
            </a:r>
            <a:r>
              <a:rPr kumimoji="1" lang="zh-CN" altLang="en-US" dirty="0"/>
              <a:t>控制流图</a:t>
            </a:r>
            <a:r>
              <a:rPr kumimoji="1" lang="en-US" altLang="zh-CN" dirty="0"/>
              <a:t>----</a:t>
            </a:r>
            <a:r>
              <a:rPr kumimoji="1" lang="zh-CN" altLang="en-US" dirty="0"/>
              <a:t>控制依赖图</a:t>
            </a:r>
            <a:r>
              <a:rPr kumimoji="1" lang="en-US" altLang="zh-CN" dirty="0"/>
              <a:t>---</a:t>
            </a:r>
            <a:r>
              <a:rPr kumimoji="1" lang="zh-CN" altLang="en-US" dirty="0"/>
              <a:t>收集谓词</a:t>
            </a:r>
            <a:r>
              <a:rPr kumimoji="1" lang="en-US" altLang="zh-CN" dirty="0"/>
              <a:t>---costs</a:t>
            </a:r>
          </a:p>
          <a:p>
            <a:r>
              <a:rPr kumimoji="1" lang="zh-CN" altLang="en-US" dirty="0"/>
              <a:t>谓词分为两类，第一种包括所有比较谓词，称为目标，第二个包括所有相等或不等式检查，称为约束</a:t>
            </a:r>
            <a:endParaRPr kumimoji="1" lang="en-US" altLang="zh-CN" dirty="0"/>
          </a:p>
          <a:p>
            <a:endParaRPr kumimoji="1" lang="en-US" altLang="zh-CN" dirty="0"/>
          </a:p>
          <a:p>
            <a:r>
              <a:rPr kumimoji="1" lang="en-US" altLang="zh-CN" dirty="0"/>
              <a:t>Physical cost</a:t>
            </a:r>
          </a:p>
          <a:p>
            <a:r>
              <a:rPr kumimoji="1" lang="en-US" altLang="zh-CN" dirty="0"/>
              <a:t>RV</a:t>
            </a:r>
            <a:r>
              <a:rPr kumimoji="1" lang="zh-CN" altLang="en-US" dirty="0"/>
              <a:t>状态和</a:t>
            </a:r>
            <a:r>
              <a:rPr kumimoji="1" lang="en-US" altLang="zh-CN" dirty="0"/>
              <a:t>VRV</a:t>
            </a:r>
            <a:r>
              <a:rPr kumimoji="1" lang="zh-CN" altLang="en-US" dirty="0"/>
              <a:t>状态之间的误差构成了物理成本（状态：速度，旋转角什么的？）</a:t>
            </a:r>
            <a:endParaRPr kumimoji="1"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053679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左上通过静态程序分析提取谓词，提取的谓词用于导出网络成本函数和一组约束（例如，四旋翼不能处于着陆模式）</a:t>
            </a:r>
            <a:endParaRPr kumimoji="1" lang="en-US" altLang="zh-CN" dirty="0"/>
          </a:p>
          <a:p>
            <a:endParaRPr kumimoji="1" lang="en-US" altLang="zh-CN" dirty="0"/>
          </a:p>
          <a:p>
            <a:r>
              <a:rPr kumimoji="1" lang="zh-CN" altLang="en-US" dirty="0"/>
              <a:t>在左下角，系统识别（</a:t>
            </a:r>
            <a:r>
              <a:rPr kumimoji="1" lang="en-US" altLang="zh-CN" dirty="0"/>
              <a:t>SI</a:t>
            </a:r>
            <a:r>
              <a:rPr kumimoji="1" lang="zh-CN" altLang="en-US" dirty="0"/>
              <a:t>）</a:t>
            </a:r>
            <a:r>
              <a:rPr kumimoji="1" lang="en-US" altLang="zh-CN" dirty="0"/>
              <a:t>[60]</a:t>
            </a:r>
            <a:r>
              <a:rPr kumimoji="1" lang="zh-CN" altLang="en-US" dirty="0"/>
              <a:t>利用操作轨迹（例如，阶段日志）和模型模板来为主题 </a:t>
            </a:r>
            <a:r>
              <a:rPr kumimoji="1" lang="en-US" altLang="zh-CN" dirty="0"/>
              <a:t>RV </a:t>
            </a:r>
            <a:r>
              <a:rPr kumimoji="1" lang="zh-CN" altLang="en-US" dirty="0"/>
              <a:t>导出状态空间模型。 该模型描述了车辆动力学和控制算法，并根据控制参考和当前状态预测下一个状态。 模板决定了生成模型的复杂性（例如，线性与非线性）。  </a:t>
            </a:r>
            <a:r>
              <a:rPr kumimoji="1" lang="en-US" altLang="zh-CN" dirty="0"/>
              <a:t>SI </a:t>
            </a:r>
            <a:r>
              <a:rPr kumimoji="1" lang="zh-CN" altLang="en-US" dirty="0"/>
              <a:t>本质上是一个通过回归导出模板系数的过程。 现实的 </a:t>
            </a:r>
            <a:r>
              <a:rPr kumimoji="1" lang="en-US" altLang="zh-CN" dirty="0"/>
              <a:t>RV </a:t>
            </a:r>
            <a:r>
              <a:rPr kumimoji="1" lang="zh-CN" altLang="en-US" dirty="0"/>
              <a:t>系统通常具有各种操作模式（例如，起飞、徘徊和着陆）。 不同的模式可能有不同的模型。 因此，我们的系统采用模式转换规范并将其表示为有限状态机。</a:t>
            </a:r>
          </a:p>
          <a:p>
            <a:r>
              <a:rPr kumimoji="1" lang="zh-CN" altLang="en-US" dirty="0"/>
              <a:t>   系统模型是有限状态机和一组状态空间模型，每个模型对应一个。 我们也将系统模型称为混合模型，本质上是 </a:t>
            </a:r>
            <a:r>
              <a:rPr kumimoji="1" lang="en-US" altLang="zh-CN" dirty="0"/>
              <a:t>VRV</a:t>
            </a:r>
          </a:p>
          <a:p>
            <a:endParaRPr kumimoji="1" lang="en-US" altLang="zh-CN" dirty="0"/>
          </a:p>
          <a:p>
            <a:r>
              <a:rPr kumimoji="1" lang="zh-CN" altLang="en-US" dirty="0"/>
              <a:t>中间的循环表示基于搜索</a:t>
            </a:r>
            <a:r>
              <a:rPr kumimoji="1" lang="en-US" altLang="zh-CN" dirty="0"/>
              <a:t>/</a:t>
            </a:r>
            <a:r>
              <a:rPr kumimoji="1" lang="zh-CN" altLang="en-US" dirty="0"/>
              <a:t>进化的测试过程。 对于每个测试用例，</a:t>
            </a:r>
            <a:r>
              <a:rPr kumimoji="1" lang="en-US" altLang="zh-CN" dirty="0"/>
              <a:t>RV </a:t>
            </a:r>
            <a:r>
              <a:rPr kumimoji="1" lang="zh-CN" altLang="en-US" dirty="0"/>
              <a:t>系统在模拟器中执行，而 </a:t>
            </a:r>
            <a:r>
              <a:rPr kumimoji="1" lang="en-US" altLang="zh-CN" dirty="0"/>
              <a:t>VRV </a:t>
            </a:r>
            <a:r>
              <a:rPr kumimoji="1" lang="zh-CN" altLang="en-US" dirty="0"/>
              <a:t>则在没有外部干扰的情况下并行执行。 收集两次执行的运行时信息并进行比较，以查看是否发生任何 </a:t>
            </a:r>
            <a:r>
              <a:rPr kumimoji="1" lang="en-US" altLang="zh-CN" dirty="0"/>
              <a:t>CP </a:t>
            </a:r>
            <a:r>
              <a:rPr kumimoji="1" lang="zh-CN" altLang="en-US" dirty="0"/>
              <a:t>不一致。</a:t>
            </a:r>
          </a:p>
          <a:p>
            <a:r>
              <a:rPr kumimoji="1" lang="zh-CN" altLang="en-US" dirty="0"/>
              <a:t>   具体来说，它监控安全检查是否在实际发生物理异常时未能报告异常，反之亦然。</a:t>
            </a:r>
          </a:p>
          <a:p>
            <a:r>
              <a:rPr kumimoji="1" lang="zh-CN" altLang="en-US" dirty="0"/>
              <a:t>   进化测试技术基于用于多目标优化的遗传算法生成输入。 在成本函数的指导下，利用遗传操作（交叉和变异）从现有的测试用例中推导出新的测试用例</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2687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Cyber-cost</a:t>
            </a:r>
          </a:p>
          <a:p>
            <a:r>
              <a:rPr kumimoji="1" lang="zh-CN" altLang="en-US" dirty="0"/>
              <a:t>代码片段</a:t>
            </a:r>
            <a:r>
              <a:rPr kumimoji="1" lang="en-US" altLang="zh-CN" dirty="0"/>
              <a:t>----</a:t>
            </a:r>
            <a:r>
              <a:rPr kumimoji="1" lang="zh-CN" altLang="en-US" dirty="0"/>
              <a:t>控制流图</a:t>
            </a:r>
            <a:r>
              <a:rPr kumimoji="1" lang="en-US" altLang="zh-CN" dirty="0"/>
              <a:t>----</a:t>
            </a:r>
            <a:r>
              <a:rPr kumimoji="1" lang="zh-CN" altLang="en-US" dirty="0"/>
              <a:t>控制依赖图</a:t>
            </a:r>
            <a:r>
              <a:rPr kumimoji="1" lang="en-US" altLang="zh-CN" dirty="0"/>
              <a:t>---</a:t>
            </a:r>
            <a:r>
              <a:rPr kumimoji="1" lang="zh-CN" altLang="en-US" dirty="0"/>
              <a:t>收集谓词</a:t>
            </a:r>
            <a:r>
              <a:rPr kumimoji="1" lang="en-US" altLang="zh-CN" dirty="0"/>
              <a:t>---costs</a:t>
            </a:r>
          </a:p>
          <a:p>
            <a:r>
              <a:rPr kumimoji="1" lang="zh-CN" altLang="en-US" dirty="0"/>
              <a:t>谓词分为两类，第一种包括所有比较谓词，称为目标，第二个包括所有相等或不等式检查，称为约束</a:t>
            </a:r>
            <a:endParaRPr kumimoji="1" lang="en-US" altLang="zh-CN" dirty="0"/>
          </a:p>
          <a:p>
            <a:endParaRPr kumimoji="1" lang="en-US" altLang="zh-CN" dirty="0"/>
          </a:p>
          <a:p>
            <a:r>
              <a:rPr kumimoji="1" lang="en-US" altLang="zh-CN" dirty="0"/>
              <a:t>Physical cost</a:t>
            </a:r>
          </a:p>
          <a:p>
            <a:r>
              <a:rPr kumimoji="1" lang="en-US" altLang="zh-CN" dirty="0"/>
              <a:t>RV</a:t>
            </a:r>
            <a:r>
              <a:rPr kumimoji="1" lang="zh-CN" altLang="en-US" dirty="0"/>
              <a:t>状态和</a:t>
            </a:r>
            <a:r>
              <a:rPr kumimoji="1" lang="en-US" altLang="zh-CN" dirty="0"/>
              <a:t>VRV</a:t>
            </a:r>
            <a:r>
              <a:rPr kumimoji="1" lang="zh-CN" altLang="en-US" dirty="0"/>
              <a:t>状态之间的误差构成了物理成本（状态：速度，旋转角什么的？）</a:t>
            </a:r>
            <a:endParaRPr kumimoji="1" lang="en-US" altLang="zh-CN" dirty="0"/>
          </a:p>
          <a:p>
            <a:endParaRPr kumimoji="1" lang="en-US" altLang="zh-CN" dirty="0"/>
          </a:p>
          <a:p>
            <a:r>
              <a:rPr kumimoji="1" lang="en-US" altLang="zh-CN" dirty="0" err="1"/>
              <a:t>i</a:t>
            </a:r>
            <a:r>
              <a:rPr kumimoji="1" lang="zh-CN" altLang="en-US" dirty="0"/>
              <a:t>是时间</a:t>
            </a:r>
            <a:endParaRPr kumimoji="1"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4049843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左上通过静态程序分析提取谓词，提取的谓词用于导出网络成本函数和一组约束（例如，四旋翼不能处于着陆模式）</a:t>
            </a:r>
            <a:endParaRPr kumimoji="1" lang="en-US" altLang="zh-CN" dirty="0"/>
          </a:p>
          <a:p>
            <a:endParaRPr kumimoji="1" lang="en-US" altLang="zh-CN" dirty="0"/>
          </a:p>
          <a:p>
            <a:r>
              <a:rPr kumimoji="1" lang="zh-CN" altLang="en-US" dirty="0"/>
              <a:t>在左下角，系统识别（</a:t>
            </a:r>
            <a:r>
              <a:rPr kumimoji="1" lang="en-US" altLang="zh-CN" dirty="0"/>
              <a:t>SI</a:t>
            </a:r>
            <a:r>
              <a:rPr kumimoji="1" lang="zh-CN" altLang="en-US" dirty="0"/>
              <a:t>）</a:t>
            </a:r>
            <a:r>
              <a:rPr kumimoji="1" lang="en-US" altLang="zh-CN" dirty="0"/>
              <a:t>[60]</a:t>
            </a:r>
            <a:r>
              <a:rPr kumimoji="1" lang="zh-CN" altLang="en-US" dirty="0"/>
              <a:t>利用操作轨迹（例如，阶段日志）和模型模板来为主题 </a:t>
            </a:r>
            <a:r>
              <a:rPr kumimoji="1" lang="en-US" altLang="zh-CN" dirty="0"/>
              <a:t>RV </a:t>
            </a:r>
            <a:r>
              <a:rPr kumimoji="1" lang="zh-CN" altLang="en-US" dirty="0"/>
              <a:t>导出状态空间模型。 该模型描述了车辆动力学和控制算法，并根据控制参考和当前状态预测下一个状态。 模板决定了生成模型的复杂性（例如，线性与非线性）。  </a:t>
            </a:r>
            <a:r>
              <a:rPr kumimoji="1" lang="en-US" altLang="zh-CN" dirty="0"/>
              <a:t>SI </a:t>
            </a:r>
            <a:r>
              <a:rPr kumimoji="1" lang="zh-CN" altLang="en-US" dirty="0"/>
              <a:t>本质上是一个通过回归导出模板系数的过程。 现实的 </a:t>
            </a:r>
            <a:r>
              <a:rPr kumimoji="1" lang="en-US" altLang="zh-CN" dirty="0"/>
              <a:t>RV </a:t>
            </a:r>
            <a:r>
              <a:rPr kumimoji="1" lang="zh-CN" altLang="en-US" dirty="0"/>
              <a:t>系统通常具有各种操作模式（例如，起飞、徘徊和着陆）。 不同的模式可能有不同的模型。 因此，我们的系统采用模式转换规范并将其表示为有限状态机。</a:t>
            </a:r>
          </a:p>
          <a:p>
            <a:r>
              <a:rPr kumimoji="1" lang="zh-CN" altLang="en-US" dirty="0"/>
              <a:t>   系统模型是有限状态机和一组状态空间模型，每个模型对应一个。 我们也将系统模型称为混合模型，本质上是 </a:t>
            </a:r>
            <a:r>
              <a:rPr kumimoji="1" lang="en-US" altLang="zh-CN" dirty="0"/>
              <a:t>VRV</a:t>
            </a:r>
          </a:p>
          <a:p>
            <a:endParaRPr kumimoji="1" lang="en-US" altLang="zh-CN" dirty="0"/>
          </a:p>
          <a:p>
            <a:r>
              <a:rPr kumimoji="1" lang="zh-CN" altLang="en-US" dirty="0"/>
              <a:t>中间的循环表示基于搜索</a:t>
            </a:r>
            <a:r>
              <a:rPr kumimoji="1" lang="en-US" altLang="zh-CN" dirty="0"/>
              <a:t>/</a:t>
            </a:r>
            <a:r>
              <a:rPr kumimoji="1" lang="zh-CN" altLang="en-US" dirty="0"/>
              <a:t>进化的测试过程。 对于每个测试用例，</a:t>
            </a:r>
            <a:r>
              <a:rPr kumimoji="1" lang="en-US" altLang="zh-CN" dirty="0"/>
              <a:t>RV </a:t>
            </a:r>
            <a:r>
              <a:rPr kumimoji="1" lang="zh-CN" altLang="en-US" dirty="0"/>
              <a:t>系统在模拟器中执行，而 </a:t>
            </a:r>
            <a:r>
              <a:rPr kumimoji="1" lang="en-US" altLang="zh-CN" dirty="0"/>
              <a:t>VRV </a:t>
            </a:r>
            <a:r>
              <a:rPr kumimoji="1" lang="zh-CN" altLang="en-US" dirty="0"/>
              <a:t>则在没有外部干扰的情况下并行执行。 收集两次执行的运行时信息并进行比较，以查看是否发生任何 </a:t>
            </a:r>
            <a:r>
              <a:rPr kumimoji="1" lang="en-US" altLang="zh-CN" dirty="0"/>
              <a:t>CP </a:t>
            </a:r>
            <a:r>
              <a:rPr kumimoji="1" lang="zh-CN" altLang="en-US" dirty="0"/>
              <a:t>不一致。</a:t>
            </a:r>
          </a:p>
          <a:p>
            <a:r>
              <a:rPr kumimoji="1" lang="zh-CN" altLang="en-US" dirty="0"/>
              <a:t>   具体来说，它监控安全检查是否在实际发生物理异常时未能报告异常，反之亦然。</a:t>
            </a:r>
          </a:p>
          <a:p>
            <a:r>
              <a:rPr kumimoji="1" lang="zh-CN" altLang="en-US" dirty="0"/>
              <a:t>   进化测试技术基于用于多目标优化的遗传算法生成输入。 在成本函数的指导下，利用遗传操作（交叉和变异）从现有的测试用例中推导出新的测试用例</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663875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Gazebo</a:t>
            </a:r>
            <a:r>
              <a:rPr kumimoji="1" lang="zh-CN" altLang="en-US" dirty="0"/>
              <a:t>是一个流行的开源机器人模拟器，支持各种动态物理引擎和复杂、真实的物理环境，可以模拟物体与环境之间的动态相互作用</a:t>
            </a:r>
            <a:endParaRPr kumimoji="1" lang="en-US" altLang="zh-CN" dirty="0"/>
          </a:p>
          <a:p>
            <a:r>
              <a:rPr kumimoji="1" lang="en-US" altLang="zh-CN" dirty="0"/>
              <a:t>SDF</a:t>
            </a:r>
            <a:r>
              <a:rPr kumimoji="1" lang="zh-CN" altLang="en-US" dirty="0"/>
              <a:t>是一种标准的</a:t>
            </a:r>
            <a:r>
              <a:rPr kumimoji="1" lang="en-US" altLang="zh-CN" dirty="0"/>
              <a:t>XML</a:t>
            </a:r>
            <a:r>
              <a:rPr kumimoji="1" lang="zh-CN" altLang="en-US" dirty="0"/>
              <a:t>格式，用于描述对象和复杂模拟、可视化和控制的环境</a:t>
            </a:r>
            <a:endParaRPr kumimoji="1" lang="en-US" altLang="zh-CN" dirty="0"/>
          </a:p>
          <a:p>
            <a:r>
              <a:rPr kumimoji="1" lang="zh-CN" altLang="en-US" dirty="0"/>
              <a:t>由两部分组成：</a:t>
            </a:r>
            <a:r>
              <a:rPr kumimoji="1" lang="en-US" altLang="zh-CN" dirty="0"/>
              <a:t>world</a:t>
            </a:r>
            <a:r>
              <a:rPr kumimoji="1" lang="zh-CN" altLang="en-US" dirty="0"/>
              <a:t>和</a:t>
            </a:r>
            <a:r>
              <a:rPr kumimoji="1" lang="en-US" altLang="zh-CN" dirty="0"/>
              <a:t>model</a:t>
            </a:r>
          </a:p>
          <a:p>
            <a:r>
              <a:rPr kumimoji="1" lang="en-US" altLang="zh-CN" dirty="0"/>
              <a:t>World</a:t>
            </a:r>
            <a:r>
              <a:rPr kumimoji="1" lang="zh-CN" altLang="en-US" dirty="0"/>
              <a:t>由对象和环境参数（风、大气、磁场、光），对象是某些模型的实例（右图所示）</a:t>
            </a:r>
            <a:endParaRPr kumimoji="1" lang="en-US" altLang="zh-CN" dirty="0"/>
          </a:p>
          <a:p>
            <a:endParaRPr kumimoji="1" lang="en-US" altLang="zh-CN" dirty="0"/>
          </a:p>
          <a:p>
            <a:r>
              <a:rPr kumimoji="1" lang="en-US" altLang="zh-CN" dirty="0"/>
              <a:t>Fog density</a:t>
            </a:r>
            <a:r>
              <a:rPr kumimoji="1" lang="zh-CN" altLang="en-US" dirty="0"/>
              <a:t>：雾的浓度</a:t>
            </a:r>
            <a:endParaRPr kumimoji="1" lang="en-US" altLang="zh-CN" dirty="0"/>
          </a:p>
          <a:p>
            <a:r>
              <a:rPr kumimoji="1" lang="en-US" altLang="zh-CN" dirty="0"/>
              <a:t>Inertia </a:t>
            </a:r>
            <a:r>
              <a:rPr kumimoji="1" lang="zh-CN" altLang="en-US" dirty="0"/>
              <a:t>惯性</a:t>
            </a:r>
            <a:endParaRPr kumimoji="1" lang="en-US" altLang="zh-CN" dirty="0"/>
          </a:p>
          <a:p>
            <a:r>
              <a:rPr kumimoji="1" lang="en-US" altLang="zh-CN" dirty="0"/>
              <a:t>Mass </a:t>
            </a:r>
            <a:r>
              <a:rPr kumimoji="1" lang="zh-CN" altLang="en-US" dirty="0"/>
              <a:t>质量</a:t>
            </a:r>
            <a:endParaRPr kumimoji="1" lang="en-US" altLang="zh-CN" dirty="0"/>
          </a:p>
          <a:p>
            <a:r>
              <a:rPr kumimoji="1" lang="en-US" altLang="zh-CN" dirty="0"/>
              <a:t>Bounce </a:t>
            </a:r>
            <a:r>
              <a:rPr kumimoji="1" lang="zh-CN" altLang="en-US" dirty="0"/>
              <a:t>弹性</a:t>
            </a:r>
            <a:endParaRPr kumimoji="1" lang="en-US" altLang="zh-CN" dirty="0"/>
          </a:p>
          <a:p>
            <a:r>
              <a:rPr kumimoji="1" lang="en-US" altLang="zh-CN" dirty="0"/>
              <a:t>Friction </a:t>
            </a:r>
            <a:r>
              <a:rPr kumimoji="1" lang="zh-CN" altLang="en-US" dirty="0"/>
              <a:t>摩擦</a:t>
            </a:r>
            <a:endParaRPr kumimoji="1" lang="en-US" altLang="zh-CN" dirty="0"/>
          </a:p>
          <a:p>
            <a:r>
              <a:rPr kumimoji="1" lang="en-US" altLang="zh-CN" dirty="0"/>
              <a:t>Elasticity </a:t>
            </a:r>
            <a:r>
              <a:rPr kumimoji="1" lang="zh-CN" altLang="en-US" dirty="0"/>
              <a:t>弹性</a:t>
            </a:r>
            <a:endParaRPr kumimoji="1"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734592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Cyber-cost</a:t>
            </a:r>
          </a:p>
          <a:p>
            <a:r>
              <a:rPr kumimoji="1" lang="zh-CN" altLang="en-US" dirty="0"/>
              <a:t>代码片段</a:t>
            </a:r>
            <a:r>
              <a:rPr kumimoji="1" lang="en-US" altLang="zh-CN" dirty="0"/>
              <a:t>----</a:t>
            </a:r>
            <a:r>
              <a:rPr kumimoji="1" lang="zh-CN" altLang="en-US" dirty="0"/>
              <a:t>控制流图</a:t>
            </a:r>
            <a:r>
              <a:rPr kumimoji="1" lang="en-US" altLang="zh-CN" dirty="0"/>
              <a:t>----</a:t>
            </a:r>
            <a:r>
              <a:rPr kumimoji="1" lang="zh-CN" altLang="en-US" dirty="0"/>
              <a:t>控制依赖图</a:t>
            </a:r>
            <a:r>
              <a:rPr kumimoji="1" lang="en-US" altLang="zh-CN" dirty="0"/>
              <a:t>---</a:t>
            </a:r>
            <a:r>
              <a:rPr kumimoji="1" lang="zh-CN" altLang="en-US" dirty="0"/>
              <a:t>收集谓词</a:t>
            </a:r>
            <a:r>
              <a:rPr kumimoji="1" lang="en-US" altLang="zh-CN" dirty="0"/>
              <a:t>---costs</a:t>
            </a:r>
          </a:p>
          <a:p>
            <a:r>
              <a:rPr kumimoji="1" lang="zh-CN" altLang="en-US" dirty="0"/>
              <a:t>谓词分为两类，第一种包括所有比较谓词，称为目标，第二个包括所有相等或不等式检查，称为约束</a:t>
            </a:r>
            <a:endParaRPr kumimoji="1" lang="en-US" altLang="zh-CN" dirty="0"/>
          </a:p>
          <a:p>
            <a:endParaRPr kumimoji="1" lang="en-US" altLang="zh-CN" dirty="0"/>
          </a:p>
          <a:p>
            <a:r>
              <a:rPr kumimoji="1" lang="en-US" altLang="zh-CN" dirty="0"/>
              <a:t>Physical cost</a:t>
            </a:r>
          </a:p>
          <a:p>
            <a:r>
              <a:rPr kumimoji="1" lang="en-US" altLang="zh-CN" dirty="0"/>
              <a:t>RV</a:t>
            </a:r>
            <a:r>
              <a:rPr kumimoji="1" lang="zh-CN" altLang="en-US" dirty="0"/>
              <a:t>状态和</a:t>
            </a:r>
            <a:r>
              <a:rPr kumimoji="1" lang="en-US" altLang="zh-CN" dirty="0"/>
              <a:t>VRV</a:t>
            </a:r>
            <a:r>
              <a:rPr kumimoji="1" lang="zh-CN" altLang="en-US" dirty="0"/>
              <a:t>状</a:t>
            </a:r>
            <a:endParaRPr kumimoji="1" lang="en-US" altLang="zh-CN" dirty="0"/>
          </a:p>
          <a:p>
            <a:r>
              <a:rPr kumimoji="1" lang="zh-CN" altLang="en-US" dirty="0"/>
              <a:t>态之间的误差构成了物理成本（状态：速度，旋转角什么的？）</a:t>
            </a:r>
            <a:endParaRPr kumimoji="1" lang="en-US" altLang="zh-CN" dirty="0"/>
          </a:p>
          <a:p>
            <a:endParaRPr kumimoji="1" lang="en-US" altLang="zh-CN" dirty="0"/>
          </a:p>
          <a:p>
            <a:r>
              <a:rPr lang="en-US" altLang="zh-CN" dirty="0"/>
              <a:t>Cyber costs</a:t>
            </a:r>
            <a:r>
              <a:rPr lang="zh-CN" altLang="en-US" dirty="0"/>
              <a:t>应该就是</a:t>
            </a:r>
            <a:r>
              <a:rPr lang="en-US" altLang="zh-CN" dirty="0"/>
              <a:t>counter</a:t>
            </a:r>
            <a:r>
              <a:rPr lang="zh-CN" altLang="en-US" dirty="0"/>
              <a:t>的值？</a:t>
            </a:r>
            <a:endParaRPr lang="en-US" altLang="zh-CN" dirty="0"/>
          </a:p>
          <a:p>
            <a:r>
              <a:rPr lang="zh-CN" altLang="en-US" dirty="0"/>
              <a:t>因此这篇文章研究的</a:t>
            </a:r>
            <a:r>
              <a:rPr lang="en-US" altLang="zh-CN" dirty="0"/>
              <a:t>CPI</a:t>
            </a:r>
            <a:r>
              <a:rPr lang="zh-CN" altLang="en-US" dirty="0"/>
              <a:t>也只能针对通过</a:t>
            </a:r>
            <a:endParaRPr lang="en-US" altLang="zh-CN" dirty="0"/>
          </a:p>
          <a:p>
            <a:r>
              <a:rPr lang="en-US" altLang="zh-CN" dirty="0"/>
              <a:t>Counter</a:t>
            </a:r>
            <a:r>
              <a:rPr lang="zh-CN" altLang="en-US" dirty="0"/>
              <a:t>值来判断</a:t>
            </a:r>
            <a:r>
              <a:rPr lang="en-US" altLang="zh-CN" dirty="0"/>
              <a:t>crash</a:t>
            </a:r>
            <a:r>
              <a:rPr lang="zh-CN" altLang="en-US" dirty="0"/>
              <a:t>的安全检查</a:t>
            </a:r>
          </a:p>
          <a:p>
            <a:endParaRPr kumimoji="1"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267460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ground contact</a:t>
            </a:r>
            <a:r>
              <a:rPr kumimoji="1" lang="zh-CN" altLang="en-US" dirty="0"/>
              <a:t>：撞地</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62786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什么原因导致无人机坠毁呢？</a:t>
            </a:r>
            <a:endParaRPr kumimoji="1" lang="en-US" altLang="zh-CN"/>
          </a:p>
          <a:p>
            <a:r>
              <a:rPr kumimoji="1" lang="zh-CN" altLang="en-US"/>
              <a:t>可能是操作者的不当操作，也有可能是无人机自身控制不稳定问题，或者是由于设计缺陷，存在安全漏洞，被黑客攻击</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4099269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什么原因导致无人机坠毁呢？</a:t>
            </a:r>
            <a:endParaRPr kumimoji="1" lang="en-US" altLang="zh-CN"/>
          </a:p>
          <a:p>
            <a:r>
              <a:rPr kumimoji="1" lang="zh-CN" altLang="en-US"/>
              <a:t>可能是操作者的不当操作，也有可能是无人机自身控制不稳定问题，或者是由于设计缺陷，存在安全漏洞，被黑客攻击</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084444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今天的房车控制软件配备了各种安全检查，以检测任何异常情况并执行预先设计的对策。 这些检查利用各种传感器和状态信息来评估车辆和环境的物理状况，并检测紧急情况。 当检测到安全违规行为时，将立即采取应对措施以减轻损失。 例如，现代地面车辆通常配备安全气囊系统，该系统旨在在检测到碰撞时立即为安全气囊充气以保护乘客。</a:t>
            </a:r>
          </a:p>
          <a:p>
            <a:r>
              <a:rPr kumimoji="1" lang="zh-CN" altLang="en-US" dirty="0"/>
              <a:t>   飞行器通常配备降落伞释放和紧急着陆系统。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818937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什么原因导致无人机坠毁呢？</a:t>
            </a:r>
            <a:endParaRPr kumimoji="1" lang="en-US" altLang="zh-CN"/>
          </a:p>
          <a:p>
            <a:r>
              <a:rPr kumimoji="1" lang="zh-CN" altLang="en-US"/>
              <a:t>可能是操作者的不当操作，也有可能是无人机自身控制不稳定问题，或者是由于设计缺陷，存在安全漏洞，被黑客攻击</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477230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什么原因导致无人机坠毁呢？</a:t>
            </a:r>
            <a:endParaRPr kumimoji="1" lang="en-US" altLang="zh-CN"/>
          </a:p>
          <a:p>
            <a:r>
              <a:rPr kumimoji="1" lang="zh-CN" altLang="en-US"/>
              <a:t>可能是操作者的不当操作，也有可能是无人机自身控制不稳定问题，或者是由于设计缺陷，存在安全漏洞，被黑客攻击</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027033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什么原因导致无人机坠毁呢？</a:t>
            </a:r>
            <a:endParaRPr kumimoji="1" lang="en-US" altLang="zh-CN"/>
          </a:p>
          <a:p>
            <a:r>
              <a:rPr kumimoji="1" lang="zh-CN" altLang="en-US"/>
              <a:t>可能是操作者的不当操作，也有可能是无人机自身控制不稳定问题，或者是由于设计缺陷，存在安全漏洞，被黑客攻击</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638642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什么原因导致无人机坠毁呢？</a:t>
            </a:r>
            <a:endParaRPr kumimoji="1" lang="en-US" altLang="zh-CN"/>
          </a:p>
          <a:p>
            <a:r>
              <a:rPr kumimoji="1" lang="zh-CN" altLang="en-US"/>
              <a:t>可能是操作者的不当操作，也有可能是无人机自身控制不稳定问题，或者是由于设计缺陷，存在安全漏洞，被黑客攻击</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736542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820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因此，安全检查的正确性至关重要。</a:t>
            </a:r>
          </a:p>
          <a:p>
            <a:r>
              <a:rPr kumimoji="1" lang="zh-CN" altLang="en-US" dirty="0"/>
              <a:t>   这些检查是控制软件的一个组成部分，通常以一些通用的高级编程语言实现，而这些语言并不是为了描述复杂的物理而设计的。 它们通常被实现为一系列条件语句，用于验证某些状态</a:t>
            </a:r>
            <a:r>
              <a:rPr kumimoji="1" lang="en-US" altLang="zh-CN" dirty="0"/>
              <a:t>/</a:t>
            </a:r>
            <a:r>
              <a:rPr kumimoji="1" lang="zh-CN" altLang="en-US" dirty="0"/>
              <a:t>传感器值的范围。 然而，条件语句的简单布尔语义具有有限的表达能力，因此只能近似安全和不安全状态之间的边界。 近似精度损失可能导致过度近似漏洞，这本质上是错误警报（例如，系统报告崩溃但没有真正的物理崩溃），以及欠近似漏洞，这是系统无法检测到的真正异常。 我们将这些漏洞称为网络物理 </a:t>
            </a:r>
            <a:r>
              <a:rPr kumimoji="1" lang="en-US" altLang="zh-CN" dirty="0"/>
              <a:t>(CP) </a:t>
            </a:r>
            <a:r>
              <a:rPr kumimoji="1" lang="zh-CN" altLang="en-US" dirty="0"/>
              <a:t>不一致。 正如最近发生的许多事故所表明的那样，这种脆弱性会带来灾难性的后果。 例如，特斯拉的自动驾驶仪在 </a:t>
            </a:r>
            <a:r>
              <a:rPr kumimoji="1" lang="en-US" altLang="zh-CN" dirty="0"/>
              <a:t>2016 </a:t>
            </a:r>
            <a:r>
              <a:rPr kumimoji="1" lang="zh-CN" altLang="en-US" dirty="0"/>
              <a:t>年导致一辆白色拖车发生致命事故 </a:t>
            </a:r>
            <a:r>
              <a:rPr kumimoji="1" lang="en-US" altLang="zh-CN" dirty="0"/>
              <a:t>[75]</a:t>
            </a:r>
            <a:r>
              <a:rPr kumimoji="1" lang="zh-CN" altLang="en-US" dirty="0"/>
              <a:t>，原因是安全检查的近似漏洞； 即控制程序未能准确检测到危险情况，也没有触发对策。</a:t>
            </a:r>
          </a:p>
          <a:p>
            <a:r>
              <a:rPr kumimoji="1" lang="zh-CN" altLang="en-US" dirty="0"/>
              <a:t>   最近，两架波音 </a:t>
            </a:r>
            <a:r>
              <a:rPr kumimoji="1" lang="en-US" altLang="zh-CN" dirty="0"/>
              <a:t>737 Max </a:t>
            </a:r>
            <a:r>
              <a:rPr kumimoji="1" lang="zh-CN" altLang="en-US" dirty="0"/>
              <a:t>飞机分别在 </a:t>
            </a:r>
            <a:r>
              <a:rPr kumimoji="1" lang="en-US" altLang="zh-CN" dirty="0"/>
              <a:t>2018 </a:t>
            </a:r>
            <a:r>
              <a:rPr kumimoji="1" lang="zh-CN" altLang="en-US" dirty="0"/>
              <a:t>年和 </a:t>
            </a:r>
            <a:r>
              <a:rPr kumimoji="1" lang="en-US" altLang="zh-CN" dirty="0"/>
              <a:t>2019 </a:t>
            </a:r>
            <a:r>
              <a:rPr kumimoji="1" lang="zh-CN" altLang="en-US" dirty="0"/>
              <a:t>年坠毁 </a:t>
            </a:r>
            <a:r>
              <a:rPr kumimoji="1" lang="en-US" altLang="zh-CN" dirty="0"/>
              <a:t>[10, 11]</a:t>
            </a:r>
            <a:r>
              <a:rPr kumimoji="1" lang="zh-CN" altLang="en-US" dirty="0"/>
              <a:t>。 据报道，在这两起事故中，作为安全检查组件的机动特性增强系统 </a:t>
            </a:r>
            <a:r>
              <a:rPr kumimoji="1" lang="en-US" altLang="zh-CN" dirty="0"/>
              <a:t>(MCAS)</a:t>
            </a:r>
            <a:r>
              <a:rPr kumimoji="1" lang="zh-CN" altLang="en-US" dirty="0"/>
              <a:t>（即防失速系统）在存在错误传感器读数的情况下被不当激活</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60065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a:t>
            </a:r>
            <a:r>
              <a:rPr kumimoji="1" lang="en-US" altLang="zh-CN" dirty="0"/>
              <a:t>a</a:t>
            </a:r>
            <a:r>
              <a:rPr kumimoji="1" lang="zh-CN" altLang="en-US" dirty="0"/>
              <a:t>正面碰撞，碰撞后无人机静止</a:t>
            </a:r>
            <a:endParaRPr kumimoji="1" lang="en-US" altLang="zh-CN" dirty="0"/>
          </a:p>
          <a:p>
            <a:r>
              <a:rPr kumimoji="1" lang="zh-CN" altLang="en-US" dirty="0"/>
              <a:t>图</a:t>
            </a:r>
            <a:r>
              <a:rPr kumimoji="1" lang="en-US" altLang="zh-CN" dirty="0"/>
              <a:t>b</a:t>
            </a:r>
            <a:r>
              <a:rPr kumimoji="1" lang="zh-CN" altLang="en-US" dirty="0"/>
              <a:t>侧面碰撞，碰撞后反弹</a:t>
            </a:r>
            <a:endParaRPr kumimoji="1" lang="en-US" altLang="zh-CN" dirty="0"/>
          </a:p>
          <a:p>
            <a:r>
              <a:rPr kumimoji="1" lang="zh-CN" altLang="en-US" dirty="0"/>
              <a:t>这两种情况都有可能对周围环境产生安全影响，例如撞到人或地面，因此需要采取相关对策：接触发动机或者释放降落伞</a:t>
            </a:r>
            <a:endParaRPr kumimoji="1" lang="en-US" altLang="zh-CN" dirty="0"/>
          </a:p>
          <a:p>
            <a:r>
              <a:rPr kumimoji="1" lang="zh-CN" altLang="en-US" dirty="0"/>
              <a:t>回到代码，成功检查到第一种情况，但错过了第二种（第三个</a:t>
            </a:r>
            <a:r>
              <a:rPr kumimoji="1" lang="en-US" altLang="zh-CN" dirty="0"/>
              <a:t>if</a:t>
            </a:r>
            <a:r>
              <a:rPr kumimoji="1" lang="zh-CN" altLang="en-US" dirty="0"/>
              <a:t>被执行，因为碰撞后加速度大于</a:t>
            </a:r>
            <a:r>
              <a:rPr kumimoji="1" lang="en-US" altLang="zh-CN" dirty="0"/>
              <a:t>crash…._max)</a:t>
            </a:r>
          </a:p>
          <a:p>
            <a:r>
              <a:rPr kumimoji="1" lang="zh-CN" altLang="en-US" dirty="0"/>
              <a:t>根本原因是预定义的参数集和</a:t>
            </a:r>
            <a:r>
              <a:rPr kumimoji="1" lang="en-US" altLang="zh-CN" dirty="0"/>
              <a:t>RV</a:t>
            </a:r>
            <a:r>
              <a:rPr kumimoji="1" lang="zh-CN" altLang="en-US" dirty="0"/>
              <a:t>状态的范围检查过于粗略，无法描述微妙且复杂的物理碰撞情况</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978076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简单的</a:t>
            </a:r>
            <a:r>
              <a:rPr kumimoji="1" lang="en-US" altLang="zh-CN" dirty="0"/>
              <a:t>bool</a:t>
            </a:r>
            <a:r>
              <a:rPr kumimoji="1" lang="zh-CN" altLang="en-US" dirty="0"/>
              <a:t>判断，表达能力有限</a:t>
            </a:r>
            <a:endParaRPr kumimoji="1" lang="en-US" altLang="zh-CN" dirty="0"/>
          </a:p>
          <a:p>
            <a:r>
              <a:rPr kumimoji="1" lang="zh-CN" altLang="en-US" dirty="0"/>
              <a:t>物理世界是连续的，红色代表异常，绿色代表安全，边界是模糊不清的</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366437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什么原因导致无人机坠毁呢？</a:t>
            </a:r>
            <a:endParaRPr kumimoji="1" lang="en-US" altLang="zh-CN"/>
          </a:p>
          <a:p>
            <a:r>
              <a:rPr kumimoji="1" lang="zh-CN" altLang="en-US"/>
              <a:t>可能是操作者的不当操作，也有可能是无人机自身控制不稳定问题，或者是由于设计缺陷，存在安全漏洞，被黑客攻击</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870448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LinLibertineT"/>
              </a:rPr>
              <a:t>【15】2018,Detecting Attacks Against Robotic Vehicles: A Control Invariant Approach.</a:t>
            </a:r>
          </a:p>
          <a:p>
            <a:pPr algn="l"/>
            <a:r>
              <a:rPr lang="en-US" altLang="zh-CN" sz="2800" dirty="0"/>
              <a:t>[18]1993. Operating system protection through program evolution. Computers &amp; Security 12, 6 (1993), 565–584.</a:t>
            </a:r>
            <a:endParaRPr lang="en-US" altLang="zh-CN" sz="1800" b="0" i="0" u="none" strike="noStrike" baseline="0" dirty="0">
              <a:latin typeface="LinLibertineT"/>
            </a:endParaRPr>
          </a:p>
          <a:p>
            <a:pPr algn="l"/>
            <a:r>
              <a:rPr lang="en-US" altLang="zh-CN" dirty="0"/>
              <a:t>[21]1998. </a:t>
            </a:r>
            <a:r>
              <a:rPr lang="en-US" altLang="zh-CN" dirty="0" err="1"/>
              <a:t>Stackguard</a:t>
            </a:r>
            <a:r>
              <a:rPr lang="en-US" altLang="zh-CN" dirty="0"/>
              <a:t>: Automatic adaptive detection and prevention of buffer-overflow attacks.. In USENIX security symposium, Vol. 98. San Antonio, TX, 63–78.</a:t>
            </a:r>
            <a:endParaRPr kumimoji="1" lang="en-US" altLang="zh-CN" dirty="0"/>
          </a:p>
          <a:p>
            <a:r>
              <a:rPr kumimoji="1" lang="zh-CN" altLang="en-US" dirty="0"/>
              <a:t>通过系统识别</a:t>
            </a:r>
            <a:r>
              <a:rPr kumimoji="1" lang="en-US" altLang="zh-CN" dirty="0"/>
              <a:t>SI</a:t>
            </a:r>
            <a:r>
              <a:rPr kumimoji="1" lang="zh-CN" altLang="en-US" dirty="0"/>
              <a:t>，我们为</a:t>
            </a:r>
            <a:r>
              <a:rPr kumimoji="1" lang="en-US" altLang="zh-CN" dirty="0"/>
              <a:t>RV</a:t>
            </a:r>
            <a:r>
              <a:rPr kumimoji="1" lang="zh-CN" altLang="en-US" dirty="0"/>
              <a:t>系统构建了一个模型来描述车辆动力学和控制算法。改模型可以被认为是一个虚拟</a:t>
            </a:r>
            <a:r>
              <a:rPr kumimoji="1" lang="en-US" altLang="zh-CN" dirty="0"/>
              <a:t>RV</a:t>
            </a:r>
            <a:r>
              <a:rPr kumimoji="1" lang="zh-CN" altLang="en-US" dirty="0"/>
              <a:t>（</a:t>
            </a:r>
            <a:r>
              <a:rPr kumimoji="1" lang="en-US" altLang="zh-CN" dirty="0"/>
              <a:t>VRV</a:t>
            </a:r>
            <a:r>
              <a:rPr kumimoji="1" lang="zh-CN" altLang="en-US" dirty="0"/>
              <a:t>）</a:t>
            </a:r>
            <a:endParaRPr kumimoji="1" lang="en-US" altLang="zh-CN" dirty="0"/>
          </a:p>
          <a:p>
            <a:r>
              <a:rPr kumimoji="1" lang="en-US" altLang="zh-CN" dirty="0"/>
              <a:t>【</a:t>
            </a:r>
            <a:r>
              <a:rPr kumimoji="1" lang="zh-CN" altLang="en-US" dirty="0"/>
              <a:t>感觉</a:t>
            </a:r>
            <a:r>
              <a:rPr kumimoji="1" lang="en-US" altLang="zh-CN" dirty="0"/>
              <a:t>VRV</a:t>
            </a:r>
            <a:r>
              <a:rPr kumimoji="1" lang="zh-CN" altLang="en-US" dirty="0"/>
              <a:t>就是参考状态，</a:t>
            </a:r>
            <a:r>
              <a:rPr kumimoji="1" lang="en-US" altLang="zh-CN" dirty="0"/>
              <a:t>VTF</a:t>
            </a:r>
            <a:r>
              <a:rPr kumimoji="1" lang="zh-CN" altLang="en-US" dirty="0"/>
              <a:t>就是实际状态，看两者之间的偏差判断是否发生了碰撞</a:t>
            </a:r>
            <a:r>
              <a:rPr kumimoji="1" lang="en-US" altLang="zh-CN" dirty="0"/>
              <a:t>】</a:t>
            </a:r>
          </a:p>
          <a:p>
            <a:r>
              <a:rPr kumimoji="1" lang="zh-CN" altLang="en-US" dirty="0"/>
              <a:t>网络成本衡量安全检查和检测碰撞之间的距离</a:t>
            </a:r>
            <a:endParaRPr kumimoji="1" lang="en-US" altLang="zh-CN" dirty="0"/>
          </a:p>
          <a:p>
            <a:r>
              <a:rPr kumimoji="1" lang="zh-CN" altLang="en-US" dirty="0"/>
              <a:t>物理成本衡量</a:t>
            </a:r>
            <a:r>
              <a:rPr kumimoji="1" lang="en-US" altLang="zh-CN" dirty="0"/>
              <a:t>RV</a:t>
            </a:r>
            <a:r>
              <a:rPr kumimoji="1" lang="zh-CN" altLang="en-US" dirty="0"/>
              <a:t>和</a:t>
            </a:r>
            <a:r>
              <a:rPr kumimoji="1" lang="en-US" altLang="zh-CN" dirty="0"/>
              <a:t>VRV</a:t>
            </a:r>
            <a:r>
              <a:rPr kumimoji="1" lang="zh-CN" altLang="en-US" dirty="0"/>
              <a:t>之间的状态差异</a:t>
            </a:r>
            <a:endParaRPr kumimoji="1" lang="en-US" altLang="zh-CN" dirty="0"/>
          </a:p>
          <a:p>
            <a:endParaRPr kumimoji="1" lang="en-US" altLang="zh-CN" dirty="0"/>
          </a:p>
          <a:p>
            <a:r>
              <a:rPr kumimoji="1" lang="zh-CN" altLang="en-US" dirty="0"/>
              <a:t>网络成本是通过分析控制程序并收集与安全检查相关的谓词中的条件来构建的</a:t>
            </a:r>
            <a:endParaRPr kumimoji="1" lang="en-US" altLang="zh-CN" dirty="0"/>
          </a:p>
          <a:p>
            <a:r>
              <a:rPr kumimoji="1" lang="zh-CN" altLang="en-US" dirty="0"/>
              <a:t>物理成本被计算为对象</a:t>
            </a:r>
            <a:r>
              <a:rPr kumimoji="1" lang="en-US" altLang="zh-CN" dirty="0"/>
              <a:t>RV</a:t>
            </a:r>
            <a:r>
              <a:rPr kumimoji="1" lang="zh-CN" altLang="en-US" dirty="0"/>
              <a:t>和</a:t>
            </a:r>
            <a:r>
              <a:rPr kumimoji="1" lang="en-US" altLang="zh-CN" dirty="0"/>
              <a:t>VRV</a:t>
            </a:r>
            <a:r>
              <a:rPr kumimoji="1" lang="zh-CN" altLang="en-US" dirty="0"/>
              <a:t>的状态差异，例如位置和速度差异。</a:t>
            </a:r>
            <a:endParaRPr kumimoji="1" lang="en-US" altLang="zh-CN" dirty="0"/>
          </a:p>
          <a:p>
            <a:endParaRPr kumimoji="1" lang="en-US" altLang="zh-CN" dirty="0"/>
          </a:p>
          <a:p>
            <a:r>
              <a:rPr kumimoji="1" lang="zh-CN" altLang="en-US" dirty="0"/>
              <a:t>因此，通过优化程序来改变</a:t>
            </a:r>
            <a:r>
              <a:rPr kumimoji="1" lang="en-US" altLang="zh-CN" dirty="0"/>
              <a:t>VTF</a:t>
            </a:r>
            <a:r>
              <a:rPr kumimoji="1" lang="zh-CN" altLang="en-US" dirty="0"/>
              <a:t>配置以最小化网络成本和最大化物理成本，从而暴露近视不足的</a:t>
            </a:r>
            <a:r>
              <a:rPr kumimoji="1" lang="en-US" altLang="zh-CN" dirty="0"/>
              <a:t>CP</a:t>
            </a:r>
            <a:r>
              <a:rPr kumimoji="1" lang="zh-CN" altLang="en-US" dirty="0"/>
              <a:t>不一致</a:t>
            </a:r>
            <a:endParaRPr kumimoji="1" lang="en-US" altLang="zh-CN" dirty="0"/>
          </a:p>
          <a:p>
            <a:r>
              <a:rPr kumimoji="1" lang="zh-CN" altLang="en-US" dirty="0"/>
              <a:t>相反，通过最大化网络成本和最小化物理成本来暴露过度近视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1197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LinLibertineT"/>
              </a:rPr>
              <a:t>【15】2018,Detecting Attacks Against Robotic Vehicles: A Control Invariant Approach.</a:t>
            </a:r>
          </a:p>
          <a:p>
            <a:pPr algn="l"/>
            <a:r>
              <a:rPr lang="en-US" altLang="zh-CN" sz="2800" dirty="0"/>
              <a:t>[18]1993. Operating system protection through program evolution. Computers &amp; Security 12, 6 (1993), 565–584.</a:t>
            </a:r>
            <a:endParaRPr lang="en-US" altLang="zh-CN" sz="1800" b="0" i="0" u="none" strike="noStrike" baseline="0" dirty="0">
              <a:latin typeface="LinLibertineT"/>
            </a:endParaRPr>
          </a:p>
          <a:p>
            <a:pPr algn="l"/>
            <a:r>
              <a:rPr lang="en-US" altLang="zh-CN" dirty="0"/>
              <a:t>[21]1998. </a:t>
            </a:r>
            <a:r>
              <a:rPr lang="en-US" altLang="zh-CN" dirty="0" err="1"/>
              <a:t>Stackguard</a:t>
            </a:r>
            <a:r>
              <a:rPr lang="en-US" altLang="zh-CN" dirty="0"/>
              <a:t>: Automatic adaptive detection and prevention of buffer-overflow attacks.. In USENIX security symposium, Vol. 98. San Antonio, TX, 63–78.</a:t>
            </a:r>
            <a:endParaRPr kumimoji="1" lang="en-US" altLang="zh-CN" dirty="0"/>
          </a:p>
          <a:p>
            <a:r>
              <a:rPr kumimoji="1" lang="zh-CN" altLang="en-US" dirty="0"/>
              <a:t>通过系统识别</a:t>
            </a:r>
            <a:r>
              <a:rPr kumimoji="1" lang="en-US" altLang="zh-CN" dirty="0"/>
              <a:t>SI</a:t>
            </a:r>
            <a:r>
              <a:rPr kumimoji="1" lang="zh-CN" altLang="en-US" dirty="0"/>
              <a:t>，我们为</a:t>
            </a:r>
            <a:r>
              <a:rPr kumimoji="1" lang="en-US" altLang="zh-CN" dirty="0"/>
              <a:t>RV</a:t>
            </a:r>
            <a:r>
              <a:rPr kumimoji="1" lang="zh-CN" altLang="en-US" dirty="0"/>
              <a:t>系统构建了一个模型来描述车辆动力学和控制算法。改模型可以被认为是一个虚拟</a:t>
            </a:r>
            <a:r>
              <a:rPr kumimoji="1" lang="en-US" altLang="zh-CN" dirty="0"/>
              <a:t>RV</a:t>
            </a:r>
            <a:r>
              <a:rPr kumimoji="1" lang="zh-CN" altLang="en-US" dirty="0"/>
              <a:t>（</a:t>
            </a:r>
            <a:r>
              <a:rPr kumimoji="1" lang="en-US" altLang="zh-CN" dirty="0"/>
              <a:t>VRV</a:t>
            </a:r>
            <a:r>
              <a:rPr kumimoji="1" lang="zh-CN" altLang="en-US" dirty="0"/>
              <a:t>）</a:t>
            </a:r>
            <a:endParaRPr kumimoji="1" lang="en-US" altLang="zh-CN" dirty="0"/>
          </a:p>
          <a:p>
            <a:r>
              <a:rPr kumimoji="1" lang="en-US" altLang="zh-CN" dirty="0"/>
              <a:t>【</a:t>
            </a:r>
            <a:r>
              <a:rPr kumimoji="1" lang="zh-CN" altLang="en-US" dirty="0"/>
              <a:t>感觉</a:t>
            </a:r>
            <a:r>
              <a:rPr kumimoji="1" lang="en-US" altLang="zh-CN" dirty="0"/>
              <a:t>VRV</a:t>
            </a:r>
            <a:r>
              <a:rPr kumimoji="1" lang="zh-CN" altLang="en-US" dirty="0"/>
              <a:t>就是参考状态，</a:t>
            </a:r>
            <a:r>
              <a:rPr kumimoji="1" lang="en-US" altLang="zh-CN" dirty="0"/>
              <a:t>VTF</a:t>
            </a:r>
            <a:r>
              <a:rPr kumimoji="1" lang="zh-CN" altLang="en-US" dirty="0"/>
              <a:t>就是实际状态，看两者之间的偏差判断是否发生了碰撞</a:t>
            </a:r>
            <a:r>
              <a:rPr kumimoji="1" lang="en-US" altLang="zh-CN" dirty="0"/>
              <a:t>】</a:t>
            </a:r>
          </a:p>
          <a:p>
            <a:r>
              <a:rPr kumimoji="1" lang="zh-CN" altLang="en-US" dirty="0"/>
              <a:t>网络成本衡量安全检查和检测碰撞之间的距离</a:t>
            </a:r>
            <a:endParaRPr kumimoji="1" lang="en-US" altLang="zh-CN" dirty="0"/>
          </a:p>
          <a:p>
            <a:r>
              <a:rPr kumimoji="1" lang="zh-CN" altLang="en-US" dirty="0"/>
              <a:t>物理成本衡量</a:t>
            </a:r>
            <a:r>
              <a:rPr kumimoji="1" lang="en-US" altLang="zh-CN" dirty="0"/>
              <a:t>RV</a:t>
            </a:r>
            <a:r>
              <a:rPr kumimoji="1" lang="zh-CN" altLang="en-US" dirty="0"/>
              <a:t>和</a:t>
            </a:r>
            <a:r>
              <a:rPr kumimoji="1" lang="en-US" altLang="zh-CN" dirty="0"/>
              <a:t>VRV</a:t>
            </a:r>
            <a:r>
              <a:rPr kumimoji="1" lang="zh-CN" altLang="en-US" dirty="0"/>
              <a:t>之间的状态差异</a:t>
            </a:r>
            <a:endParaRPr kumimoji="1" lang="en-US" altLang="zh-CN" dirty="0"/>
          </a:p>
          <a:p>
            <a:endParaRPr kumimoji="1" lang="en-US" altLang="zh-CN" dirty="0"/>
          </a:p>
          <a:p>
            <a:r>
              <a:rPr kumimoji="1" lang="zh-CN" altLang="en-US" dirty="0"/>
              <a:t>网络成本是通过分析控制程序并收集与安全检查相关的谓词中的条件来构建的</a:t>
            </a:r>
            <a:endParaRPr kumimoji="1" lang="en-US" altLang="zh-CN" dirty="0"/>
          </a:p>
          <a:p>
            <a:r>
              <a:rPr kumimoji="1" lang="zh-CN" altLang="en-US" dirty="0"/>
              <a:t>物理成本被计算为对象</a:t>
            </a:r>
            <a:r>
              <a:rPr kumimoji="1" lang="en-US" altLang="zh-CN" dirty="0"/>
              <a:t>RV</a:t>
            </a:r>
            <a:r>
              <a:rPr kumimoji="1" lang="zh-CN" altLang="en-US" dirty="0"/>
              <a:t>和</a:t>
            </a:r>
            <a:r>
              <a:rPr kumimoji="1" lang="en-US" altLang="zh-CN" dirty="0"/>
              <a:t>VRV</a:t>
            </a:r>
            <a:r>
              <a:rPr kumimoji="1" lang="zh-CN" altLang="en-US" dirty="0"/>
              <a:t>的状态差异，例如位置和速度差异。</a:t>
            </a:r>
            <a:endParaRPr kumimoji="1" lang="en-US" altLang="zh-CN" dirty="0"/>
          </a:p>
          <a:p>
            <a:endParaRPr kumimoji="1" lang="en-US" altLang="zh-CN" dirty="0"/>
          </a:p>
          <a:p>
            <a:r>
              <a:rPr kumimoji="1" lang="zh-CN" altLang="en-US" dirty="0"/>
              <a:t>因此，通过优化程序来改变</a:t>
            </a:r>
            <a:r>
              <a:rPr kumimoji="1" lang="en-US" altLang="zh-CN" dirty="0"/>
              <a:t>VTF</a:t>
            </a:r>
            <a:r>
              <a:rPr kumimoji="1" lang="zh-CN" altLang="en-US" dirty="0"/>
              <a:t>配置以最小化网络成本和最大化物理成本，从而暴露近视不足的</a:t>
            </a:r>
            <a:r>
              <a:rPr kumimoji="1" lang="en-US" altLang="zh-CN" dirty="0"/>
              <a:t>CP</a:t>
            </a:r>
            <a:r>
              <a:rPr kumimoji="1" lang="zh-CN" altLang="en-US" dirty="0"/>
              <a:t>不一致</a:t>
            </a:r>
            <a:endParaRPr kumimoji="1" lang="en-US" altLang="zh-CN" dirty="0"/>
          </a:p>
          <a:p>
            <a:r>
              <a:rPr kumimoji="1" lang="zh-CN" altLang="en-US" dirty="0"/>
              <a:t>相反，通过最大化网络成本和最小化物理成本来暴露过度近视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729023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左上通过静态程序分析提取谓词，提取的谓词用于导出网络成本函数和一组约束（例如，四旋翼不能处于着陆模式）</a:t>
            </a:r>
            <a:endParaRPr kumimoji="1" lang="en-US" altLang="zh-CN" dirty="0"/>
          </a:p>
          <a:p>
            <a:endParaRPr kumimoji="1" lang="en-US" altLang="zh-CN" dirty="0"/>
          </a:p>
          <a:p>
            <a:r>
              <a:rPr kumimoji="1" lang="zh-CN" altLang="en-US" dirty="0"/>
              <a:t>在左下角，系统识别（</a:t>
            </a:r>
            <a:r>
              <a:rPr kumimoji="1" lang="en-US" altLang="zh-CN" dirty="0"/>
              <a:t>SI</a:t>
            </a:r>
            <a:r>
              <a:rPr kumimoji="1" lang="zh-CN" altLang="en-US" dirty="0"/>
              <a:t>）</a:t>
            </a:r>
            <a:r>
              <a:rPr kumimoji="1" lang="en-US" altLang="zh-CN" dirty="0"/>
              <a:t>[60]</a:t>
            </a:r>
            <a:r>
              <a:rPr kumimoji="1" lang="zh-CN" altLang="en-US" dirty="0"/>
              <a:t>利用操作轨迹（例如，阶段日志）和模型模板来为主题 </a:t>
            </a:r>
            <a:r>
              <a:rPr kumimoji="1" lang="en-US" altLang="zh-CN" dirty="0"/>
              <a:t>RV </a:t>
            </a:r>
            <a:r>
              <a:rPr kumimoji="1" lang="zh-CN" altLang="en-US" dirty="0"/>
              <a:t>导出状态空间模型。 该模型描述了车辆动力学和控制算法，并根据控制参考和当前状态预测下一个状态。 模板决定了生成模型的复杂性（例如，线性与非线性）。  </a:t>
            </a:r>
            <a:r>
              <a:rPr kumimoji="1" lang="en-US" altLang="zh-CN" dirty="0"/>
              <a:t>SI </a:t>
            </a:r>
            <a:r>
              <a:rPr kumimoji="1" lang="zh-CN" altLang="en-US" dirty="0"/>
              <a:t>本质上是一个通过回归导出模板系数的过程。 现实的 </a:t>
            </a:r>
            <a:r>
              <a:rPr kumimoji="1" lang="en-US" altLang="zh-CN" dirty="0"/>
              <a:t>RV </a:t>
            </a:r>
            <a:r>
              <a:rPr kumimoji="1" lang="zh-CN" altLang="en-US" dirty="0"/>
              <a:t>系统通常具有各种操作模式（例如，起飞、徘徊和着陆）。 不同的模式可能有不同的模型。 因此，我们的系统采用模式转换规范并将其表示为有限状态机。</a:t>
            </a:r>
          </a:p>
          <a:p>
            <a:r>
              <a:rPr kumimoji="1" lang="zh-CN" altLang="en-US" dirty="0"/>
              <a:t>   系统模型是有限状态机和一组状态空间模型，每个模型对应一个。 我们也将系统模型称为混合模型，本质上是 </a:t>
            </a:r>
            <a:r>
              <a:rPr kumimoji="1" lang="en-US" altLang="zh-CN" dirty="0"/>
              <a:t>VRV</a:t>
            </a:r>
          </a:p>
          <a:p>
            <a:endParaRPr kumimoji="1" lang="en-US" altLang="zh-CN" dirty="0"/>
          </a:p>
          <a:p>
            <a:r>
              <a:rPr kumimoji="1" lang="zh-CN" altLang="en-US" dirty="0"/>
              <a:t>中间的循环表示基于搜索</a:t>
            </a:r>
            <a:r>
              <a:rPr kumimoji="1" lang="en-US" altLang="zh-CN" dirty="0"/>
              <a:t>/</a:t>
            </a:r>
            <a:r>
              <a:rPr kumimoji="1" lang="zh-CN" altLang="en-US" dirty="0"/>
              <a:t>进化的测试过程。 对于每个测试用例，</a:t>
            </a:r>
            <a:r>
              <a:rPr kumimoji="1" lang="en-US" altLang="zh-CN" dirty="0"/>
              <a:t>RV </a:t>
            </a:r>
            <a:r>
              <a:rPr kumimoji="1" lang="zh-CN" altLang="en-US" dirty="0"/>
              <a:t>系统在模拟器中执行，而 </a:t>
            </a:r>
            <a:r>
              <a:rPr kumimoji="1" lang="en-US" altLang="zh-CN" dirty="0"/>
              <a:t>VRV </a:t>
            </a:r>
            <a:r>
              <a:rPr kumimoji="1" lang="zh-CN" altLang="en-US" dirty="0"/>
              <a:t>则在没有外部干扰的情况下并行执行。 收集两次执行的运行时信息并进行比较，以查看是否发生任何 </a:t>
            </a:r>
            <a:r>
              <a:rPr kumimoji="1" lang="en-US" altLang="zh-CN" dirty="0"/>
              <a:t>CP </a:t>
            </a:r>
            <a:r>
              <a:rPr kumimoji="1" lang="zh-CN" altLang="en-US" dirty="0"/>
              <a:t>不一致。</a:t>
            </a:r>
          </a:p>
          <a:p>
            <a:r>
              <a:rPr kumimoji="1" lang="zh-CN" altLang="en-US" dirty="0"/>
              <a:t>   具体来说，它监控安全检查是否在实际发生物理异常时未能报告异常，反之亦然。</a:t>
            </a:r>
          </a:p>
          <a:p>
            <a:r>
              <a:rPr kumimoji="1" lang="zh-CN" altLang="en-US" dirty="0"/>
              <a:t>   进化测试技术基于用于多目标优化的遗传算法生成输入。 在成本函数的指导下，利用遗传操作（交叉和变异）从现有的测试用例中推导出新的测试用例</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675035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10E435F-B751-4D05-A19C-70BE6E1FF1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49438"/>
          </a:xfrm>
          <a:prstGeom prst="rect">
            <a:avLst/>
          </a:prstGeom>
        </p:spPr>
      </p:pic>
      <p:sp>
        <p:nvSpPr>
          <p:cNvPr id="8" name="矩形 7">
            <a:extLst>
              <a:ext uri="{FF2B5EF4-FFF2-40B4-BE49-F238E27FC236}">
                <a16:creationId xmlns:a16="http://schemas.microsoft.com/office/drawing/2014/main" id="{1DFF07A9-69A6-44C6-879B-7AA1F8664435}"/>
              </a:ext>
            </a:extLst>
          </p:cNvPr>
          <p:cNvSpPr/>
          <p:nvPr userDrawn="1"/>
        </p:nvSpPr>
        <p:spPr>
          <a:xfrm>
            <a:off x="0" y="-8562"/>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4CA71B-B2A8-413E-BBDD-BAC9A4703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49438"/>
          </a:xfrm>
          <a:prstGeom prst="rect">
            <a:avLst/>
          </a:prstGeom>
        </p:spPr>
      </p:pic>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2.mp4"/><Relationship Id="rId7"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video" Target="../media/media2.mp4"/><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八里台主楼"/>
          <p:cNvPicPr>
            <a:picLocks noChangeAspect="1"/>
          </p:cNvPicPr>
          <p:nvPr/>
        </p:nvPicPr>
        <p:blipFill>
          <a:blip r:embed="rId3"/>
          <a:srcRect l="5635" r="2883" b="19854"/>
          <a:stretch>
            <a:fillRect/>
          </a:stretch>
        </p:blipFill>
        <p:spPr>
          <a:xfrm>
            <a:off x="-1270" y="0"/>
            <a:ext cx="12192000" cy="6858000"/>
          </a:xfrm>
          <a:prstGeom prst="rect">
            <a:avLst/>
          </a:prstGeom>
        </p:spPr>
      </p:pic>
      <p:sp>
        <p:nvSpPr>
          <p:cNvPr id="7" name="矩形 6">
            <a:extLst>
              <a:ext uri="{FF2B5EF4-FFF2-40B4-BE49-F238E27FC236}">
                <a16:creationId xmlns:a16="http://schemas.microsoft.com/office/drawing/2014/main" id="{BA9C7A9B-5CFA-4FEE-9375-F52188BFF5ED}"/>
              </a:ext>
            </a:extLst>
          </p:cNvPr>
          <p:cNvSpPr/>
          <p:nvPr/>
        </p:nvSpPr>
        <p:spPr>
          <a:xfrm>
            <a:off x="-1270" y="0"/>
            <a:ext cx="12192000" cy="719613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B4115B8-5BDD-4BED-AC44-D16C1A477751}"/>
              </a:ext>
            </a:extLst>
          </p:cNvPr>
          <p:cNvSpPr/>
          <p:nvPr/>
        </p:nvSpPr>
        <p:spPr>
          <a:xfrm>
            <a:off x="-1270" y="6159357"/>
            <a:ext cx="12192000" cy="698643"/>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方正姚体" panose="02010601030101010101" pitchFamily="2" charset="-122"/>
                <a:ea typeface="方正姚体" panose="02010601030101010101" pitchFamily="2" charset="-122"/>
              </a:rPr>
              <a:t>允公允能 日新月异</a:t>
            </a:r>
          </a:p>
        </p:txBody>
      </p:sp>
      <p:sp>
        <p:nvSpPr>
          <p:cNvPr id="13" name="矩形 12">
            <a:extLst>
              <a:ext uri="{FF2B5EF4-FFF2-40B4-BE49-F238E27FC236}">
                <a16:creationId xmlns:a16="http://schemas.microsoft.com/office/drawing/2014/main" id="{2C96E9D4-3A4C-41B4-8351-B89E8594A541}"/>
              </a:ext>
            </a:extLst>
          </p:cNvPr>
          <p:cNvSpPr/>
          <p:nvPr/>
        </p:nvSpPr>
        <p:spPr>
          <a:xfrm>
            <a:off x="0" y="1561672"/>
            <a:ext cx="482885" cy="3400745"/>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方正姚体" panose="02010601030101010101" pitchFamily="2" charset="-122"/>
              <a:ea typeface="方正姚体" panose="02010601030101010101" pitchFamily="2" charset="-122"/>
            </a:endParaRPr>
          </a:p>
        </p:txBody>
      </p:sp>
      <p:sp>
        <p:nvSpPr>
          <p:cNvPr id="14" name="矩形 13">
            <a:extLst>
              <a:ext uri="{FF2B5EF4-FFF2-40B4-BE49-F238E27FC236}">
                <a16:creationId xmlns:a16="http://schemas.microsoft.com/office/drawing/2014/main" id="{9D7EE900-ECB5-49DF-9020-640FFC25E90B}"/>
              </a:ext>
            </a:extLst>
          </p:cNvPr>
          <p:cNvSpPr/>
          <p:nvPr/>
        </p:nvSpPr>
        <p:spPr>
          <a:xfrm>
            <a:off x="11707845" y="1561672"/>
            <a:ext cx="482885" cy="3400745"/>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方正姚体" panose="02010601030101010101" pitchFamily="2" charset="-122"/>
              <a:ea typeface="方正姚体" panose="02010601030101010101" pitchFamily="2" charset="-122"/>
            </a:endParaRPr>
          </a:p>
        </p:txBody>
      </p:sp>
      <p:pic>
        <p:nvPicPr>
          <p:cNvPr id="16" name="图片 15">
            <a:extLst>
              <a:ext uri="{FF2B5EF4-FFF2-40B4-BE49-F238E27FC236}">
                <a16:creationId xmlns:a16="http://schemas.microsoft.com/office/drawing/2014/main" id="{D6C9BF9B-06C2-4FE0-8C93-97B30F1BF1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9455" y="424237"/>
            <a:ext cx="2274870" cy="2274870"/>
          </a:xfrm>
          <a:prstGeom prst="rect">
            <a:avLst/>
          </a:prstGeom>
        </p:spPr>
      </p:pic>
      <p:sp>
        <p:nvSpPr>
          <p:cNvPr id="18" name="任意多边形: 形状 17">
            <a:extLst>
              <a:ext uri="{FF2B5EF4-FFF2-40B4-BE49-F238E27FC236}">
                <a16:creationId xmlns:a16="http://schemas.microsoft.com/office/drawing/2014/main" id="{0FE42373-3A0D-481A-8717-14D652BA946F}"/>
              </a:ext>
            </a:extLst>
          </p:cNvPr>
          <p:cNvSpPr/>
          <p:nvPr/>
        </p:nvSpPr>
        <p:spPr>
          <a:xfrm>
            <a:off x="952500" y="1561672"/>
            <a:ext cx="10261600" cy="3400745"/>
          </a:xfrm>
          <a:custGeom>
            <a:avLst/>
            <a:gdLst>
              <a:gd name="connsiteX0" fmla="*/ 0 w 9811820"/>
              <a:gd name="connsiteY0" fmla="*/ 0 h 3400745"/>
              <a:gd name="connsiteX1" fmla="*/ 3873357 w 9811820"/>
              <a:gd name="connsiteY1" fmla="*/ 0 h 3400745"/>
              <a:gd name="connsiteX2" fmla="*/ 4905910 w 9811820"/>
              <a:gd name="connsiteY2" fmla="*/ 1032553 h 3400745"/>
              <a:gd name="connsiteX3" fmla="*/ 5938463 w 9811820"/>
              <a:gd name="connsiteY3" fmla="*/ 0 h 3400745"/>
              <a:gd name="connsiteX4" fmla="*/ 9811820 w 9811820"/>
              <a:gd name="connsiteY4" fmla="*/ 0 h 3400745"/>
              <a:gd name="connsiteX5" fmla="*/ 9811820 w 9811820"/>
              <a:gd name="connsiteY5" fmla="*/ 3400745 h 3400745"/>
              <a:gd name="connsiteX6" fmla="*/ 0 w 9811820"/>
              <a:gd name="connsiteY6" fmla="*/ 3400745 h 3400745"/>
              <a:gd name="connsiteX7" fmla="*/ 0 w 9811820"/>
              <a:gd name="connsiteY7" fmla="*/ 0 h 340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11820" h="3400745">
                <a:moveTo>
                  <a:pt x="0" y="0"/>
                </a:moveTo>
                <a:lnTo>
                  <a:pt x="3873357" y="0"/>
                </a:lnTo>
                <a:cubicBezTo>
                  <a:pt x="3873357" y="570263"/>
                  <a:pt x="4335647" y="1032553"/>
                  <a:pt x="4905910" y="1032553"/>
                </a:cubicBezTo>
                <a:cubicBezTo>
                  <a:pt x="5476173" y="1032553"/>
                  <a:pt x="5938463" y="570263"/>
                  <a:pt x="5938463" y="0"/>
                </a:cubicBezTo>
                <a:lnTo>
                  <a:pt x="9811820" y="0"/>
                </a:lnTo>
                <a:lnTo>
                  <a:pt x="9811820" y="3400745"/>
                </a:lnTo>
                <a:lnTo>
                  <a:pt x="0" y="3400745"/>
                </a:lnTo>
                <a:lnTo>
                  <a:pt x="0" y="0"/>
                </a:lnTo>
                <a:close/>
              </a:path>
            </a:pathLst>
          </a:cu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a:extLst>
              <a:ext uri="{FF2B5EF4-FFF2-40B4-BE49-F238E27FC236}">
                <a16:creationId xmlns:a16="http://schemas.microsoft.com/office/drawing/2014/main" id="{283CE85B-80A8-429D-B49F-18C4AB19AE8D}"/>
              </a:ext>
            </a:extLst>
          </p:cNvPr>
          <p:cNvGrpSpPr/>
          <p:nvPr/>
        </p:nvGrpSpPr>
        <p:grpSpPr>
          <a:xfrm>
            <a:off x="1206500" y="2605803"/>
            <a:ext cx="9753599" cy="1793432"/>
            <a:chOff x="1728505" y="2697415"/>
            <a:chExt cx="8370635" cy="1541745"/>
          </a:xfrm>
        </p:grpSpPr>
        <p:sp>
          <p:nvSpPr>
            <p:cNvPr id="24" name="文本框 23">
              <a:extLst>
                <a:ext uri="{FF2B5EF4-FFF2-40B4-BE49-F238E27FC236}">
                  <a16:creationId xmlns:a16="http://schemas.microsoft.com/office/drawing/2014/main" id="{C5EF8579-C1F8-4B22-A2CF-5981F883176A}"/>
                </a:ext>
              </a:extLst>
            </p:cNvPr>
            <p:cNvSpPr txBox="1"/>
            <p:nvPr/>
          </p:nvSpPr>
          <p:spPr>
            <a:xfrm>
              <a:off x="1728505" y="2697415"/>
              <a:ext cx="8370635" cy="873127"/>
            </a:xfrm>
            <a:prstGeom prst="rect">
              <a:avLst/>
            </a:prstGeom>
            <a:noFill/>
          </p:spPr>
          <p:txBody>
            <a:bodyPr wrap="square" rtlCol="0">
              <a:spAutoFit/>
            </a:bodyPr>
            <a:lstStyle/>
            <a:p>
              <a:pPr algn="ctr"/>
              <a:r>
                <a:rPr lang="zh-CN" altLang="en-US" sz="2800" b="1" dirty="0">
                  <a:solidFill>
                    <a:schemeClr val="bg1"/>
                  </a:solidFill>
                  <a:latin typeface="+mj-ea"/>
                  <a:ea typeface="+mj-ea"/>
                </a:rPr>
                <a:t>机器人车辆安全检查中的信息物理不一致漏洞识别</a:t>
              </a:r>
              <a:endParaRPr lang="en-US" altLang="zh-CN" sz="2800" b="1" dirty="0">
                <a:solidFill>
                  <a:schemeClr val="bg1"/>
                </a:solidFill>
                <a:latin typeface="+mj-ea"/>
                <a:ea typeface="+mj-ea"/>
              </a:endParaRPr>
            </a:p>
            <a:p>
              <a:pPr algn="ctr"/>
              <a:r>
                <a:rPr lang="en-US" altLang="zh-CN" sz="1600" b="1" dirty="0">
                  <a:solidFill>
                    <a:schemeClr val="bg1"/>
                  </a:solidFill>
                  <a:latin typeface="+mj-ea"/>
                  <a:ea typeface="+mj-ea"/>
                </a:rPr>
                <a:t>Cyber-Physical Inconsistency Vulnerability Identification for Safety Checks in Robotic Vehicles-CCS-2020</a:t>
              </a:r>
              <a:endParaRPr lang="zh-CN" altLang="en-US" sz="3200" b="1" dirty="0">
                <a:solidFill>
                  <a:schemeClr val="bg1"/>
                </a:solidFill>
                <a:latin typeface="+mj-ea"/>
                <a:ea typeface="+mj-ea"/>
              </a:endParaRPr>
            </a:p>
          </p:txBody>
        </p:sp>
        <p:sp>
          <p:nvSpPr>
            <p:cNvPr id="25" name="文本框 24">
              <a:extLst>
                <a:ext uri="{FF2B5EF4-FFF2-40B4-BE49-F238E27FC236}">
                  <a16:creationId xmlns:a16="http://schemas.microsoft.com/office/drawing/2014/main" id="{23565F86-E4A3-40CA-A5BC-B7D931A71922}"/>
                </a:ext>
              </a:extLst>
            </p:cNvPr>
            <p:cNvSpPr txBox="1"/>
            <p:nvPr/>
          </p:nvSpPr>
          <p:spPr>
            <a:xfrm>
              <a:off x="2092860" y="3366033"/>
              <a:ext cx="8006280" cy="873127"/>
            </a:xfrm>
            <a:prstGeom prst="rect">
              <a:avLst/>
            </a:prstGeom>
            <a:noFill/>
          </p:spPr>
          <p:txBody>
            <a:bodyPr wrap="square" rtlCol="0">
              <a:spAutoFit/>
            </a:bodyPr>
            <a:lstStyle/>
            <a:p>
              <a:pPr algn="ctr"/>
              <a:endParaRPr lang="en-US" altLang="zh-CN" sz="2000" b="1" dirty="0">
                <a:solidFill>
                  <a:schemeClr val="bg1"/>
                </a:solidFill>
                <a:latin typeface="+mj-ea"/>
                <a:ea typeface="+mj-ea"/>
              </a:endParaRPr>
            </a:p>
            <a:p>
              <a:pPr algn="ctr"/>
              <a:r>
                <a:rPr lang="zh-CN" altLang="en-US" sz="2000" b="1" dirty="0">
                  <a:solidFill>
                    <a:schemeClr val="bg1"/>
                  </a:solidFill>
                  <a:latin typeface="+mj-ea"/>
                  <a:ea typeface="+mj-ea"/>
                </a:rPr>
                <a:t>汇报人</a:t>
              </a:r>
              <a:r>
                <a:rPr lang="en-US" altLang="zh-CN" sz="2000" b="1" dirty="0">
                  <a:solidFill>
                    <a:schemeClr val="bg1"/>
                  </a:solidFill>
                  <a:latin typeface="+mj-ea"/>
                  <a:ea typeface="+mj-ea"/>
                </a:rPr>
                <a:t>:</a:t>
              </a:r>
              <a:r>
                <a:rPr lang="zh-CN" altLang="en-US" sz="2000" b="1" dirty="0">
                  <a:solidFill>
                    <a:schemeClr val="bg1"/>
                  </a:solidFill>
                  <a:latin typeface="+mj-ea"/>
                  <a:ea typeface="+mj-ea"/>
                </a:rPr>
                <a:t>常志伟  </a:t>
              </a:r>
              <a:r>
                <a:rPr lang="en-US" altLang="zh-CN" sz="2000" b="1" dirty="0">
                  <a:solidFill>
                    <a:schemeClr val="bg1"/>
                  </a:solidFill>
                  <a:latin typeface="+mj-ea"/>
                  <a:ea typeface="+mj-ea"/>
                </a:rPr>
                <a:t>| </a:t>
              </a:r>
              <a:r>
                <a:rPr lang="zh-CN" altLang="en-US" sz="2000" b="1" dirty="0">
                  <a:solidFill>
                    <a:schemeClr val="bg1"/>
                  </a:solidFill>
                  <a:latin typeface="+mj-ea"/>
                  <a:ea typeface="+mj-ea"/>
                </a:rPr>
                <a:t>指导老师：刘哲理</a:t>
              </a:r>
              <a:endParaRPr lang="en-US" altLang="zh-CN" sz="2000" b="1" dirty="0">
                <a:solidFill>
                  <a:schemeClr val="bg1"/>
                </a:solidFill>
                <a:latin typeface="+mj-ea"/>
                <a:ea typeface="+mj-ea"/>
              </a:endParaRPr>
            </a:p>
            <a:p>
              <a:pPr algn="ctr"/>
              <a:r>
                <a:rPr lang="zh-CN" altLang="en-US" sz="2000" b="1" dirty="0">
                  <a:solidFill>
                    <a:schemeClr val="bg1"/>
                  </a:solidFill>
                  <a:latin typeface="+mj-ea"/>
                </a:rPr>
                <a:t> 汇报时间：</a:t>
              </a:r>
              <a:r>
                <a:rPr lang="en-US" altLang="zh-CN" sz="2000" b="1" dirty="0">
                  <a:solidFill>
                    <a:schemeClr val="bg1"/>
                  </a:solidFill>
                  <a:latin typeface="+mj-ea"/>
                </a:rPr>
                <a:t>2022/6/5</a:t>
              </a:r>
              <a:endParaRPr lang="zh-CN" altLang="en-US" sz="2000" b="1" dirty="0">
                <a:solidFill>
                  <a:schemeClr val="bg1"/>
                </a:solidFill>
                <a:latin typeface="+mj-ea"/>
                <a:ea typeface="+mj-ea"/>
              </a:endParaRPr>
            </a:p>
          </p:txBody>
        </p:sp>
      </p:gr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441484" cy="513304"/>
            <a:chOff x="0" y="606175"/>
            <a:chExt cx="2441484"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723549" cy="461665"/>
            </a:xfrm>
            <a:prstGeom prst="rect">
              <a:avLst/>
            </a:prstGeom>
          </p:spPr>
          <p:txBody>
            <a:bodyPr wrap="none">
              <a:spAutoFit/>
            </a:bodyPr>
            <a:lstStyle/>
            <a:p>
              <a:r>
                <a:rPr lang="zh-CN" altLang="en-US" sz="2400" b="1" dirty="0">
                  <a:solidFill>
                    <a:srgbClr val="7E0C6E"/>
                  </a:solidFill>
                  <a:latin typeface="+mn-ea"/>
                </a:rPr>
                <a:t>设计与实现</a:t>
              </a:r>
            </a:p>
          </p:txBody>
        </p:sp>
      </p:gr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研究目标</a:t>
            </a:r>
          </a:p>
          <a:p>
            <a:endParaRPr lang="zh-CN" altLang="en-US" sz="2000" b="1" dirty="0">
              <a:solidFill>
                <a:srgbClr val="7E0C6E"/>
              </a:solidFill>
              <a:latin typeface="+mn-ea"/>
            </a:endParaRPr>
          </a:p>
        </p:txBody>
      </p:sp>
      <p:sp>
        <p:nvSpPr>
          <p:cNvPr id="3" name="文本框 2">
            <a:extLst>
              <a:ext uri="{FF2B5EF4-FFF2-40B4-BE49-F238E27FC236}">
                <a16:creationId xmlns:a16="http://schemas.microsoft.com/office/drawing/2014/main" id="{872A4F7F-FA06-8CF5-8A99-07A10D3A56DD}"/>
              </a:ext>
            </a:extLst>
          </p:cNvPr>
          <p:cNvSpPr txBox="1"/>
          <p:nvPr/>
        </p:nvSpPr>
        <p:spPr>
          <a:xfrm>
            <a:off x="810400" y="1553926"/>
            <a:ext cx="4729243" cy="400110"/>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t>只关注</a:t>
            </a:r>
            <a:r>
              <a:rPr lang="zh-CN" altLang="en-US" sz="2000" dirty="0"/>
              <a:t>安全检查</a:t>
            </a:r>
            <a:r>
              <a:rPr lang="zh-CN" altLang="en-US" dirty="0"/>
              <a:t>中的</a:t>
            </a:r>
            <a:r>
              <a:rPr lang="en-US" altLang="zh-CN" dirty="0"/>
              <a:t>counter-measure</a:t>
            </a:r>
            <a:r>
              <a:rPr lang="zh-CN" altLang="en-US" dirty="0"/>
              <a:t>功能</a:t>
            </a:r>
          </a:p>
        </p:txBody>
      </p:sp>
      <p:pic>
        <p:nvPicPr>
          <p:cNvPr id="6" name="图片 5">
            <a:extLst>
              <a:ext uri="{FF2B5EF4-FFF2-40B4-BE49-F238E27FC236}">
                <a16:creationId xmlns:a16="http://schemas.microsoft.com/office/drawing/2014/main" id="{83085A85-E446-95C2-8BD4-18866B30E489}"/>
              </a:ext>
            </a:extLst>
          </p:cNvPr>
          <p:cNvPicPr>
            <a:picLocks noChangeAspect="1"/>
          </p:cNvPicPr>
          <p:nvPr/>
        </p:nvPicPr>
        <p:blipFill>
          <a:blip r:embed="rId4"/>
          <a:stretch>
            <a:fillRect/>
          </a:stretch>
        </p:blipFill>
        <p:spPr>
          <a:xfrm>
            <a:off x="575352" y="2300077"/>
            <a:ext cx="4807058" cy="3414023"/>
          </a:xfrm>
          <a:prstGeom prst="rect">
            <a:avLst/>
          </a:prstGeom>
        </p:spPr>
      </p:pic>
      <p:pic>
        <p:nvPicPr>
          <p:cNvPr id="10" name="图片 9">
            <a:extLst>
              <a:ext uri="{FF2B5EF4-FFF2-40B4-BE49-F238E27FC236}">
                <a16:creationId xmlns:a16="http://schemas.microsoft.com/office/drawing/2014/main" id="{C71A643D-4C15-C991-01FF-59B4F8128407}"/>
              </a:ext>
            </a:extLst>
          </p:cNvPr>
          <p:cNvPicPr>
            <a:picLocks noChangeAspect="1"/>
          </p:cNvPicPr>
          <p:nvPr/>
        </p:nvPicPr>
        <p:blipFill>
          <a:blip r:embed="rId5"/>
          <a:stretch>
            <a:fillRect/>
          </a:stretch>
        </p:blipFill>
        <p:spPr>
          <a:xfrm>
            <a:off x="5786240" y="2300077"/>
            <a:ext cx="6169039" cy="3414023"/>
          </a:xfrm>
          <a:prstGeom prst="rect">
            <a:avLst/>
          </a:prstGeom>
        </p:spPr>
      </p:pic>
    </p:spTree>
    <p:extLst>
      <p:ext uri="{BB962C8B-B14F-4D97-AF65-F5344CB8AC3E}">
        <p14:creationId xmlns:p14="http://schemas.microsoft.com/office/powerpoint/2010/main" val="353733017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sp>
        <p:nvSpPr>
          <p:cNvPr id="8" name="矩形 7">
            <a:extLst>
              <a:ext uri="{FF2B5EF4-FFF2-40B4-BE49-F238E27FC236}">
                <a16:creationId xmlns:a16="http://schemas.microsoft.com/office/drawing/2014/main" id="{B1A7B0CA-6643-42C1-AE9A-8FEDB933DFA9}"/>
              </a:ext>
            </a:extLst>
          </p:cNvPr>
          <p:cNvSpPr/>
          <p:nvPr/>
        </p:nvSpPr>
        <p:spPr>
          <a:xfrm>
            <a:off x="92467" y="446091"/>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研究方法</a:t>
            </a:r>
          </a:p>
          <a:p>
            <a:endParaRPr lang="zh-CN" altLang="en-US" sz="2000" b="1" dirty="0">
              <a:solidFill>
                <a:srgbClr val="7E0C6E"/>
              </a:solidFill>
              <a:latin typeface="+mn-ea"/>
            </a:endParaRPr>
          </a:p>
        </p:txBody>
      </p:sp>
      <p:sp>
        <p:nvSpPr>
          <p:cNvPr id="5" name="文本框 4">
            <a:extLst>
              <a:ext uri="{FF2B5EF4-FFF2-40B4-BE49-F238E27FC236}">
                <a16:creationId xmlns:a16="http://schemas.microsoft.com/office/drawing/2014/main" id="{B46B9738-0D1C-CAAF-E3E4-6EFF874504F9}"/>
              </a:ext>
            </a:extLst>
          </p:cNvPr>
          <p:cNvSpPr txBox="1"/>
          <p:nvPr/>
        </p:nvSpPr>
        <p:spPr>
          <a:xfrm>
            <a:off x="708801" y="1543678"/>
            <a:ext cx="6115332" cy="42030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现有的方法</a:t>
            </a:r>
            <a:endParaRPr lang="en-US" altLang="zh-CN" dirty="0"/>
          </a:p>
          <a:p>
            <a:pPr marL="742950" lvl="1" indent="-285750">
              <a:lnSpc>
                <a:spcPct val="150000"/>
              </a:lnSpc>
              <a:buFont typeface="Arial" panose="020B0604020202020204" pitchFamily="34" charset="0"/>
              <a:buChar char="•"/>
            </a:pPr>
            <a:r>
              <a:rPr lang="en-US" altLang="zh-CN" dirty="0"/>
              <a:t>[15]</a:t>
            </a:r>
            <a:r>
              <a:rPr lang="zh-CN" altLang="en-US" dirty="0"/>
              <a:t>程序分析</a:t>
            </a:r>
            <a:r>
              <a:rPr lang="en-US" altLang="zh-CN" dirty="0"/>
              <a:t>+</a:t>
            </a:r>
            <a:r>
              <a:rPr lang="zh-CN" altLang="en-US" dirty="0"/>
              <a:t>车辆建模，未考虑环境因素</a:t>
            </a:r>
            <a:endParaRPr lang="en-US" altLang="zh-CN" dirty="0"/>
          </a:p>
          <a:p>
            <a:pPr marL="742950" lvl="1" indent="-285750">
              <a:lnSpc>
                <a:spcPct val="150000"/>
              </a:lnSpc>
              <a:buFont typeface="Arial" panose="020B0604020202020204" pitchFamily="34" charset="0"/>
              <a:buChar char="•"/>
            </a:pPr>
            <a:r>
              <a:rPr kumimoji="1" lang="en-US" altLang="zh-CN" dirty="0">
                <a:solidFill>
                  <a:srgbClr val="1D1D1B"/>
                </a:solidFill>
                <a:latin typeface="MyriadPro-Bold"/>
              </a:rPr>
              <a:t>[18][21]</a:t>
            </a:r>
            <a:r>
              <a:rPr kumimoji="1" lang="zh-CN" altLang="en-US" dirty="0">
                <a:solidFill>
                  <a:srgbClr val="1D1D1B"/>
                </a:solidFill>
                <a:latin typeface="MyriadPro-Bold"/>
              </a:rPr>
              <a:t>程序分析，关注栈溢出、缓冲区溢出，</a:t>
            </a:r>
            <a:endParaRPr kumimoji="1" lang="en-US" altLang="zh-CN" dirty="0">
              <a:solidFill>
                <a:srgbClr val="1D1D1B"/>
              </a:solidFill>
              <a:latin typeface="MyriadPro-Bold"/>
            </a:endParaRPr>
          </a:p>
          <a:p>
            <a:pPr lvl="1">
              <a:lnSpc>
                <a:spcPct val="150000"/>
              </a:lnSpc>
            </a:pPr>
            <a:r>
              <a:rPr kumimoji="1" lang="zh-CN" altLang="en-US" dirty="0">
                <a:solidFill>
                  <a:srgbClr val="1D1D1B"/>
                </a:solidFill>
                <a:latin typeface="MyriadPro-Bold"/>
              </a:rPr>
              <a:t>      无法解决控制语义错误</a:t>
            </a:r>
            <a:endParaRPr kumimoji="1" lang="en-US" altLang="zh-CN" dirty="0">
              <a:solidFill>
                <a:srgbClr val="1D1D1B"/>
              </a:solidFill>
              <a:latin typeface="MyriadPro-Bold"/>
            </a:endParaRPr>
          </a:p>
          <a:p>
            <a:pPr lvl="1">
              <a:lnSpc>
                <a:spcPct val="150000"/>
              </a:lnSpc>
            </a:pPr>
            <a:endParaRPr lang="en-US" altLang="zh-CN" dirty="0"/>
          </a:p>
          <a:p>
            <a:pPr marL="285750" indent="-285750">
              <a:lnSpc>
                <a:spcPct val="150000"/>
              </a:lnSpc>
              <a:buFont typeface="Arial" panose="020B0604020202020204" pitchFamily="34" charset="0"/>
              <a:buChar char="•"/>
            </a:pPr>
            <a:r>
              <a:rPr lang="zh-CN" altLang="en-US" dirty="0"/>
              <a:t>系统的</a:t>
            </a:r>
            <a:r>
              <a:rPr lang="en-US" altLang="zh-CN" dirty="0"/>
              <a:t>CP-Inconsistencies </a:t>
            </a:r>
            <a:r>
              <a:rPr lang="zh-CN" altLang="en-US" dirty="0"/>
              <a:t>识别</a:t>
            </a:r>
            <a:endParaRPr lang="en-US" altLang="zh-CN" dirty="0"/>
          </a:p>
          <a:p>
            <a:pPr marL="742950" lvl="1" indent="-285750">
              <a:lnSpc>
                <a:spcPct val="150000"/>
              </a:lnSpc>
              <a:buFont typeface="Arial" panose="020B0604020202020204" pitchFamily="34" charset="0"/>
              <a:buChar char="•"/>
            </a:pPr>
            <a:r>
              <a:rPr lang="zh-CN" altLang="en-US" dirty="0"/>
              <a:t>基于</a:t>
            </a:r>
            <a:r>
              <a:rPr lang="en-US" altLang="zh-CN" dirty="0"/>
              <a:t>Gazebo</a:t>
            </a:r>
            <a:r>
              <a:rPr lang="zh-CN" altLang="en-US" dirty="0"/>
              <a:t>搭建虚拟仿真环境</a:t>
            </a:r>
            <a:r>
              <a:rPr lang="en-US" altLang="zh-CN" dirty="0"/>
              <a:t>----</a:t>
            </a:r>
            <a:r>
              <a:rPr lang="zh-CN" altLang="en-US" dirty="0"/>
              <a:t>可配置的环境</a:t>
            </a:r>
            <a:endParaRPr lang="en-US" altLang="zh-CN" dirty="0"/>
          </a:p>
          <a:p>
            <a:pPr marL="742950" lvl="1" indent="-285750">
              <a:lnSpc>
                <a:spcPct val="150000"/>
              </a:lnSpc>
              <a:buFont typeface="Arial" panose="020B0604020202020204" pitchFamily="34" charset="0"/>
              <a:buChar char="•"/>
            </a:pPr>
            <a:r>
              <a:rPr lang="zh-CN" altLang="en-US" dirty="0"/>
              <a:t>基于</a:t>
            </a:r>
            <a:r>
              <a:rPr lang="en-US" altLang="zh-CN" dirty="0"/>
              <a:t>system identification</a:t>
            </a:r>
            <a:r>
              <a:rPr lang="zh-CN" altLang="en-US" dirty="0"/>
              <a:t>的</a:t>
            </a:r>
            <a:r>
              <a:rPr lang="en-US" altLang="zh-CN" dirty="0"/>
              <a:t>Virtual RV</a:t>
            </a:r>
            <a:r>
              <a:rPr lang="zh-CN" altLang="en-US" dirty="0"/>
              <a:t>（</a:t>
            </a:r>
            <a:r>
              <a:rPr lang="en-US" altLang="zh-CN" dirty="0"/>
              <a:t>VRV</a:t>
            </a:r>
            <a:r>
              <a:rPr lang="zh-CN" altLang="en-US" dirty="0"/>
              <a:t>）</a:t>
            </a:r>
            <a:r>
              <a:rPr lang="en-US" altLang="zh-CN" dirty="0"/>
              <a:t>----</a:t>
            </a:r>
            <a:r>
              <a:rPr lang="zh-CN" altLang="en-US" dirty="0"/>
              <a:t>检测碰撞</a:t>
            </a:r>
            <a:endParaRPr lang="en-US" altLang="zh-CN" dirty="0"/>
          </a:p>
          <a:p>
            <a:pPr marL="742950" lvl="1" indent="-285750">
              <a:lnSpc>
                <a:spcPct val="150000"/>
              </a:lnSpc>
              <a:buFont typeface="Arial" panose="020B0604020202020204" pitchFamily="34" charset="0"/>
              <a:buChar char="•"/>
            </a:pPr>
            <a:r>
              <a:rPr lang="zh-CN" altLang="en-US" dirty="0"/>
              <a:t>基于搜索的测试（模糊测试）</a:t>
            </a:r>
            <a:r>
              <a:rPr lang="en-US" altLang="zh-CN" dirty="0"/>
              <a:t>-----</a:t>
            </a:r>
            <a:r>
              <a:rPr lang="zh-CN" altLang="en-US" dirty="0"/>
              <a:t>识别</a:t>
            </a:r>
            <a:r>
              <a:rPr lang="en-US" altLang="zh-CN" dirty="0"/>
              <a:t>CPI</a:t>
            </a:r>
          </a:p>
        </p:txBody>
      </p:sp>
      <p:pic>
        <p:nvPicPr>
          <p:cNvPr id="7" name="图片 6">
            <a:extLst>
              <a:ext uri="{FF2B5EF4-FFF2-40B4-BE49-F238E27FC236}">
                <a16:creationId xmlns:a16="http://schemas.microsoft.com/office/drawing/2014/main" id="{6C242AF6-B5A3-BEB7-191F-B1EF8F14616A}"/>
              </a:ext>
            </a:extLst>
          </p:cNvPr>
          <p:cNvPicPr>
            <a:picLocks noChangeAspect="1"/>
          </p:cNvPicPr>
          <p:nvPr/>
        </p:nvPicPr>
        <p:blipFill>
          <a:blip r:embed="rId4"/>
          <a:stretch>
            <a:fillRect/>
          </a:stretch>
        </p:blipFill>
        <p:spPr>
          <a:xfrm>
            <a:off x="6721607" y="1730846"/>
            <a:ext cx="5015739" cy="3501554"/>
          </a:xfrm>
          <a:prstGeom prst="rect">
            <a:avLst/>
          </a:prstGeom>
        </p:spPr>
      </p:pic>
      <p:sp>
        <p:nvSpPr>
          <p:cNvPr id="10" name="矩形 9">
            <a:extLst>
              <a:ext uri="{FF2B5EF4-FFF2-40B4-BE49-F238E27FC236}">
                <a16:creationId xmlns:a16="http://schemas.microsoft.com/office/drawing/2014/main" id="{89DB0ED8-2E0B-7AAC-C051-8FE791FFD599}"/>
              </a:ext>
            </a:extLst>
          </p:cNvPr>
          <p:cNvSpPr/>
          <p:nvPr/>
        </p:nvSpPr>
        <p:spPr>
          <a:xfrm>
            <a:off x="810402" y="497730"/>
            <a:ext cx="1723549" cy="461665"/>
          </a:xfrm>
          <a:prstGeom prst="rect">
            <a:avLst/>
          </a:prstGeom>
        </p:spPr>
        <p:txBody>
          <a:bodyPr wrap="none">
            <a:spAutoFit/>
          </a:bodyPr>
          <a:lstStyle/>
          <a:p>
            <a:r>
              <a:rPr lang="zh-CN" altLang="en-US" sz="2400" b="1" dirty="0">
                <a:solidFill>
                  <a:srgbClr val="7E0C6E"/>
                </a:solidFill>
                <a:latin typeface="+mn-ea"/>
              </a:rPr>
              <a:t>设计与实现</a:t>
            </a:r>
          </a:p>
        </p:txBody>
      </p:sp>
    </p:spTree>
    <p:extLst>
      <p:ext uri="{BB962C8B-B14F-4D97-AF65-F5344CB8AC3E}">
        <p14:creationId xmlns:p14="http://schemas.microsoft.com/office/powerpoint/2010/main" val="284846879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sp>
        <p:nvSpPr>
          <p:cNvPr id="8" name="矩形 7">
            <a:extLst>
              <a:ext uri="{FF2B5EF4-FFF2-40B4-BE49-F238E27FC236}">
                <a16:creationId xmlns:a16="http://schemas.microsoft.com/office/drawing/2014/main" id="{B1A7B0CA-6643-42C1-AE9A-8FEDB933DFA9}"/>
              </a:ext>
            </a:extLst>
          </p:cNvPr>
          <p:cNvSpPr/>
          <p:nvPr/>
        </p:nvSpPr>
        <p:spPr>
          <a:xfrm>
            <a:off x="92467" y="446091"/>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pic>
        <p:nvPicPr>
          <p:cNvPr id="5" name="图片 4">
            <a:extLst>
              <a:ext uri="{FF2B5EF4-FFF2-40B4-BE49-F238E27FC236}">
                <a16:creationId xmlns:a16="http://schemas.microsoft.com/office/drawing/2014/main" id="{1DCF67EF-82FD-2567-A1CA-7C1E5E65F594}"/>
              </a:ext>
            </a:extLst>
          </p:cNvPr>
          <p:cNvPicPr>
            <a:picLocks noChangeAspect="1"/>
          </p:cNvPicPr>
          <p:nvPr/>
        </p:nvPicPr>
        <p:blipFill>
          <a:blip r:embed="rId4"/>
          <a:stretch>
            <a:fillRect/>
          </a:stretch>
        </p:blipFill>
        <p:spPr>
          <a:xfrm>
            <a:off x="1799834" y="1963025"/>
            <a:ext cx="8151706" cy="4268442"/>
          </a:xfrm>
          <a:prstGeom prst="rect">
            <a:avLst/>
          </a:prstGeom>
        </p:spPr>
      </p:pic>
      <p:sp>
        <p:nvSpPr>
          <p:cNvPr id="6" name="椭圆 5">
            <a:extLst>
              <a:ext uri="{FF2B5EF4-FFF2-40B4-BE49-F238E27FC236}">
                <a16:creationId xmlns:a16="http://schemas.microsoft.com/office/drawing/2014/main" id="{E084F061-696A-4F03-9E2C-E5908B2CAE81}"/>
              </a:ext>
            </a:extLst>
          </p:cNvPr>
          <p:cNvSpPr/>
          <p:nvPr/>
        </p:nvSpPr>
        <p:spPr>
          <a:xfrm>
            <a:off x="2023690" y="1783430"/>
            <a:ext cx="2967883" cy="1422679"/>
          </a:xfrm>
          <a:prstGeom prst="ellipse">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B22350B-8279-FDDE-6F13-7C3D83E89119}"/>
              </a:ext>
            </a:extLst>
          </p:cNvPr>
          <p:cNvSpPr/>
          <p:nvPr/>
        </p:nvSpPr>
        <p:spPr>
          <a:xfrm>
            <a:off x="810402" y="497730"/>
            <a:ext cx="1723549" cy="461665"/>
          </a:xfrm>
          <a:prstGeom prst="rect">
            <a:avLst/>
          </a:prstGeom>
        </p:spPr>
        <p:txBody>
          <a:bodyPr wrap="none">
            <a:spAutoFit/>
          </a:bodyPr>
          <a:lstStyle/>
          <a:p>
            <a:r>
              <a:rPr lang="zh-CN" altLang="en-US" sz="2400" b="1" dirty="0">
                <a:solidFill>
                  <a:srgbClr val="7E0C6E"/>
                </a:solidFill>
                <a:latin typeface="+mn-ea"/>
              </a:rPr>
              <a:t>设计与实现</a:t>
            </a:r>
          </a:p>
        </p:txBody>
      </p:sp>
      <p:sp>
        <p:nvSpPr>
          <p:cNvPr id="16" name="文本框 15">
            <a:extLst>
              <a:ext uri="{FF2B5EF4-FFF2-40B4-BE49-F238E27FC236}">
                <a16:creationId xmlns:a16="http://schemas.microsoft.com/office/drawing/2014/main" id="{D3FAEF8E-CCC3-D84F-734F-68450068674E}"/>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系统架构</a:t>
            </a:r>
          </a:p>
          <a:p>
            <a:endParaRPr lang="zh-CN" altLang="en-US" sz="2000" b="1" dirty="0">
              <a:solidFill>
                <a:srgbClr val="7E0C6E"/>
              </a:solidFill>
              <a:latin typeface="+mn-ea"/>
            </a:endParaRPr>
          </a:p>
        </p:txBody>
      </p:sp>
      <p:cxnSp>
        <p:nvCxnSpPr>
          <p:cNvPr id="17" name="直接连接符 16">
            <a:extLst>
              <a:ext uri="{FF2B5EF4-FFF2-40B4-BE49-F238E27FC236}">
                <a16:creationId xmlns:a16="http://schemas.microsoft.com/office/drawing/2014/main" id="{96BE7146-1899-5BB1-D9F4-CD94A0E8207D}"/>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201378A8-9634-B676-EACE-E19A0568265A}"/>
              </a:ext>
            </a:extLst>
          </p:cNvPr>
          <p:cNvSpPr/>
          <p:nvPr/>
        </p:nvSpPr>
        <p:spPr>
          <a:xfrm>
            <a:off x="1433670" y="4207758"/>
            <a:ext cx="4746996" cy="2185525"/>
          </a:xfrm>
          <a:prstGeom prst="ellips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00159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sp>
        <p:nvSpPr>
          <p:cNvPr id="8" name="矩形 7">
            <a:extLst>
              <a:ext uri="{FF2B5EF4-FFF2-40B4-BE49-F238E27FC236}">
                <a16:creationId xmlns:a16="http://schemas.microsoft.com/office/drawing/2014/main" id="{B1A7B0CA-6643-42C1-AE9A-8FEDB933DFA9}"/>
              </a:ext>
            </a:extLst>
          </p:cNvPr>
          <p:cNvSpPr/>
          <p:nvPr/>
        </p:nvSpPr>
        <p:spPr>
          <a:xfrm>
            <a:off x="92467" y="446091"/>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en-US" altLang="zh-CN" sz="2000" b="1" dirty="0">
                <a:solidFill>
                  <a:srgbClr val="7E0C6E"/>
                </a:solidFill>
                <a:latin typeface="+mn-ea"/>
              </a:rPr>
              <a:t>Cyber costs &amp; Physical costs</a:t>
            </a:r>
            <a:endParaRPr lang="zh-CN" altLang="en-US" sz="2000" b="1" dirty="0">
              <a:solidFill>
                <a:srgbClr val="7E0C6E"/>
              </a:solidFill>
              <a:latin typeface="+mn-ea"/>
            </a:endParaRPr>
          </a:p>
          <a:p>
            <a:endParaRPr lang="zh-CN" altLang="en-US" sz="2000" b="1" dirty="0">
              <a:solidFill>
                <a:srgbClr val="7E0C6E"/>
              </a:solidFill>
              <a:latin typeface="+mn-ea"/>
            </a:endParaRPr>
          </a:p>
        </p:txBody>
      </p:sp>
      <p:sp>
        <p:nvSpPr>
          <p:cNvPr id="3" name="矩形: 圆角 2">
            <a:extLst>
              <a:ext uri="{FF2B5EF4-FFF2-40B4-BE49-F238E27FC236}">
                <a16:creationId xmlns:a16="http://schemas.microsoft.com/office/drawing/2014/main" id="{0FD60210-407F-5970-19BA-4A316CFFB0E1}"/>
              </a:ext>
            </a:extLst>
          </p:cNvPr>
          <p:cNvSpPr/>
          <p:nvPr/>
        </p:nvSpPr>
        <p:spPr>
          <a:xfrm>
            <a:off x="922867" y="2274513"/>
            <a:ext cx="1447800" cy="778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Cyber costs</a:t>
            </a:r>
            <a:endParaRPr lang="zh-CN" altLang="en-US" dirty="0"/>
          </a:p>
        </p:txBody>
      </p:sp>
      <p:sp>
        <p:nvSpPr>
          <p:cNvPr id="10" name="矩形: 圆角 9">
            <a:extLst>
              <a:ext uri="{FF2B5EF4-FFF2-40B4-BE49-F238E27FC236}">
                <a16:creationId xmlns:a16="http://schemas.microsoft.com/office/drawing/2014/main" id="{29038E9C-11E5-2F82-69DD-3DB2A37A7990}"/>
              </a:ext>
            </a:extLst>
          </p:cNvPr>
          <p:cNvSpPr/>
          <p:nvPr/>
        </p:nvSpPr>
        <p:spPr>
          <a:xfrm>
            <a:off x="3008700" y="2172913"/>
            <a:ext cx="2023533" cy="982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安全检查是否检测到碰撞的接近程度</a:t>
            </a:r>
          </a:p>
        </p:txBody>
      </p:sp>
      <p:sp>
        <p:nvSpPr>
          <p:cNvPr id="12" name="矩形: 圆角 11">
            <a:extLst>
              <a:ext uri="{FF2B5EF4-FFF2-40B4-BE49-F238E27FC236}">
                <a16:creationId xmlns:a16="http://schemas.microsoft.com/office/drawing/2014/main" id="{ACADEF6E-A992-7158-5820-0708EE2FC541}"/>
              </a:ext>
            </a:extLst>
          </p:cNvPr>
          <p:cNvSpPr/>
          <p:nvPr/>
        </p:nvSpPr>
        <p:spPr>
          <a:xfrm>
            <a:off x="5427132" y="2208809"/>
            <a:ext cx="2252135" cy="910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分析控制程序和收集与安全检查相关的谓词</a:t>
            </a:r>
          </a:p>
        </p:txBody>
      </p:sp>
      <p:sp>
        <p:nvSpPr>
          <p:cNvPr id="15" name="矩形: 圆角 14">
            <a:extLst>
              <a:ext uri="{FF2B5EF4-FFF2-40B4-BE49-F238E27FC236}">
                <a16:creationId xmlns:a16="http://schemas.microsoft.com/office/drawing/2014/main" id="{31B630F0-6871-A1F6-0B32-663DA8ED6F37}"/>
              </a:ext>
            </a:extLst>
          </p:cNvPr>
          <p:cNvSpPr/>
          <p:nvPr/>
        </p:nvSpPr>
        <p:spPr>
          <a:xfrm>
            <a:off x="8314267" y="2208809"/>
            <a:ext cx="2240460" cy="910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值越大表示发生碰撞的可能性越大</a:t>
            </a:r>
          </a:p>
        </p:txBody>
      </p:sp>
      <p:sp>
        <p:nvSpPr>
          <p:cNvPr id="16" name="矩形: 圆角 15">
            <a:extLst>
              <a:ext uri="{FF2B5EF4-FFF2-40B4-BE49-F238E27FC236}">
                <a16:creationId xmlns:a16="http://schemas.microsoft.com/office/drawing/2014/main" id="{AFE46DDD-2407-C33C-4F6C-1AEB07A9FDC8}"/>
              </a:ext>
            </a:extLst>
          </p:cNvPr>
          <p:cNvSpPr/>
          <p:nvPr/>
        </p:nvSpPr>
        <p:spPr>
          <a:xfrm>
            <a:off x="922867" y="4216665"/>
            <a:ext cx="1447800" cy="778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Physical costs</a:t>
            </a:r>
            <a:endParaRPr lang="zh-CN" altLang="en-US" dirty="0"/>
          </a:p>
        </p:txBody>
      </p:sp>
      <p:sp>
        <p:nvSpPr>
          <p:cNvPr id="17" name="矩形: 圆角 16">
            <a:extLst>
              <a:ext uri="{FF2B5EF4-FFF2-40B4-BE49-F238E27FC236}">
                <a16:creationId xmlns:a16="http://schemas.microsoft.com/office/drawing/2014/main" id="{CEF74E63-C763-6696-494B-34587DC35BE1}"/>
              </a:ext>
            </a:extLst>
          </p:cNvPr>
          <p:cNvSpPr/>
          <p:nvPr/>
        </p:nvSpPr>
        <p:spPr>
          <a:xfrm>
            <a:off x="2937932" y="4161926"/>
            <a:ext cx="2023533" cy="88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RV</a:t>
            </a:r>
            <a:r>
              <a:rPr lang="zh-CN" altLang="en-US" dirty="0"/>
              <a:t>和</a:t>
            </a:r>
            <a:r>
              <a:rPr lang="en-US" altLang="zh-CN" dirty="0"/>
              <a:t>VRV</a:t>
            </a:r>
            <a:r>
              <a:rPr lang="zh-CN" altLang="en-US" dirty="0"/>
              <a:t>之间的状态差异</a:t>
            </a:r>
          </a:p>
        </p:txBody>
      </p:sp>
      <p:sp>
        <p:nvSpPr>
          <p:cNvPr id="18" name="矩形: 圆角 17">
            <a:extLst>
              <a:ext uri="{FF2B5EF4-FFF2-40B4-BE49-F238E27FC236}">
                <a16:creationId xmlns:a16="http://schemas.microsoft.com/office/drawing/2014/main" id="{E8A01D84-A06E-7467-9A6E-C2437C397242}"/>
              </a:ext>
            </a:extLst>
          </p:cNvPr>
          <p:cNvSpPr/>
          <p:nvPr/>
        </p:nvSpPr>
        <p:spPr>
          <a:xfrm>
            <a:off x="5528730" y="4150961"/>
            <a:ext cx="2252135" cy="910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计算速度、位置等参数之间的误差</a:t>
            </a:r>
          </a:p>
        </p:txBody>
      </p:sp>
      <p:sp>
        <p:nvSpPr>
          <p:cNvPr id="19" name="矩形: 圆角 18">
            <a:extLst>
              <a:ext uri="{FF2B5EF4-FFF2-40B4-BE49-F238E27FC236}">
                <a16:creationId xmlns:a16="http://schemas.microsoft.com/office/drawing/2014/main" id="{62FE00DC-2096-46B3-BDD8-2253A5FCDE43}"/>
              </a:ext>
            </a:extLst>
          </p:cNvPr>
          <p:cNvSpPr/>
          <p:nvPr/>
        </p:nvSpPr>
        <p:spPr>
          <a:xfrm>
            <a:off x="8348130" y="4161926"/>
            <a:ext cx="2206597" cy="88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值越大表示发生碰撞的可能性越大</a:t>
            </a:r>
          </a:p>
        </p:txBody>
      </p:sp>
      <p:sp>
        <p:nvSpPr>
          <p:cNvPr id="4" name="文本框 3">
            <a:extLst>
              <a:ext uri="{FF2B5EF4-FFF2-40B4-BE49-F238E27FC236}">
                <a16:creationId xmlns:a16="http://schemas.microsoft.com/office/drawing/2014/main" id="{BBEBBA3E-2EF5-8CA4-99CA-CBBD06AF9D3B}"/>
              </a:ext>
            </a:extLst>
          </p:cNvPr>
          <p:cNvSpPr txBox="1"/>
          <p:nvPr/>
        </p:nvSpPr>
        <p:spPr>
          <a:xfrm>
            <a:off x="850237" y="5578190"/>
            <a:ext cx="7300012" cy="646331"/>
          </a:xfrm>
          <a:prstGeom prst="rect">
            <a:avLst/>
          </a:prstGeom>
          <a:noFill/>
        </p:spPr>
        <p:txBody>
          <a:bodyPr wrap="none" rtlCol="0">
            <a:spAutoFit/>
          </a:bodyPr>
          <a:lstStyle/>
          <a:p>
            <a:r>
              <a:rPr lang="en-US" altLang="zh-CN" dirty="0"/>
              <a:t>Under-approximation</a:t>
            </a:r>
            <a:r>
              <a:rPr lang="zh-CN" altLang="en-US" dirty="0"/>
              <a:t>（漏报）：最小化</a:t>
            </a:r>
            <a:r>
              <a:rPr lang="en-US" altLang="zh-CN" dirty="0"/>
              <a:t>cyber costs</a:t>
            </a:r>
            <a:r>
              <a:rPr lang="zh-CN" altLang="en-US" dirty="0"/>
              <a:t>，最大化</a:t>
            </a:r>
            <a:r>
              <a:rPr lang="en-US" altLang="zh-CN" dirty="0"/>
              <a:t>physical costs</a:t>
            </a:r>
          </a:p>
          <a:p>
            <a:r>
              <a:rPr lang="en-US" altLang="zh-CN" dirty="0"/>
              <a:t>Over-approximation</a:t>
            </a:r>
            <a:r>
              <a:rPr lang="zh-CN" altLang="en-US" dirty="0"/>
              <a:t>（误报）：   最大化</a:t>
            </a:r>
            <a:r>
              <a:rPr lang="en-US" altLang="zh-CN" dirty="0"/>
              <a:t>cyber costs</a:t>
            </a:r>
            <a:r>
              <a:rPr lang="zh-CN" altLang="en-US" dirty="0"/>
              <a:t>，最小化</a:t>
            </a:r>
            <a:r>
              <a:rPr lang="en-US" altLang="zh-CN" dirty="0"/>
              <a:t>physical costs</a:t>
            </a:r>
            <a:endParaRPr lang="zh-CN" altLang="en-US" dirty="0"/>
          </a:p>
        </p:txBody>
      </p:sp>
      <p:sp>
        <p:nvSpPr>
          <p:cNvPr id="7" name="文本框 6">
            <a:extLst>
              <a:ext uri="{FF2B5EF4-FFF2-40B4-BE49-F238E27FC236}">
                <a16:creationId xmlns:a16="http://schemas.microsoft.com/office/drawing/2014/main" id="{716B7A86-B8EC-56BD-D813-C728D9DD9327}"/>
              </a:ext>
            </a:extLst>
          </p:cNvPr>
          <p:cNvSpPr txBox="1"/>
          <p:nvPr/>
        </p:nvSpPr>
        <p:spPr>
          <a:xfrm>
            <a:off x="3718297" y="1755293"/>
            <a:ext cx="646331" cy="369332"/>
          </a:xfrm>
          <a:prstGeom prst="rect">
            <a:avLst/>
          </a:prstGeom>
          <a:noFill/>
        </p:spPr>
        <p:txBody>
          <a:bodyPr wrap="none" rtlCol="0">
            <a:spAutoFit/>
          </a:bodyPr>
          <a:lstStyle/>
          <a:p>
            <a:r>
              <a:rPr lang="zh-CN" altLang="en-US" dirty="0"/>
              <a:t>定义</a:t>
            </a:r>
          </a:p>
        </p:txBody>
      </p:sp>
      <p:sp>
        <p:nvSpPr>
          <p:cNvPr id="9" name="文本框 8">
            <a:extLst>
              <a:ext uri="{FF2B5EF4-FFF2-40B4-BE49-F238E27FC236}">
                <a16:creationId xmlns:a16="http://schemas.microsoft.com/office/drawing/2014/main" id="{87F2769B-5828-A6E1-E45B-FB16D5EB82BC}"/>
              </a:ext>
            </a:extLst>
          </p:cNvPr>
          <p:cNvSpPr txBox="1"/>
          <p:nvPr/>
        </p:nvSpPr>
        <p:spPr>
          <a:xfrm>
            <a:off x="5961149" y="1706673"/>
            <a:ext cx="1107996" cy="369332"/>
          </a:xfrm>
          <a:prstGeom prst="rect">
            <a:avLst/>
          </a:prstGeom>
          <a:noFill/>
        </p:spPr>
        <p:txBody>
          <a:bodyPr wrap="none" rtlCol="0">
            <a:spAutoFit/>
          </a:bodyPr>
          <a:lstStyle/>
          <a:p>
            <a:r>
              <a:rPr lang="zh-CN" altLang="en-US" dirty="0"/>
              <a:t>获取方式</a:t>
            </a:r>
          </a:p>
        </p:txBody>
      </p:sp>
      <p:cxnSp>
        <p:nvCxnSpPr>
          <p:cNvPr id="22" name="连接符: 曲线 21">
            <a:extLst>
              <a:ext uri="{FF2B5EF4-FFF2-40B4-BE49-F238E27FC236}">
                <a16:creationId xmlns:a16="http://schemas.microsoft.com/office/drawing/2014/main" id="{4164B149-EB44-363A-EDE8-5B99EE4E2F8A}"/>
              </a:ext>
            </a:extLst>
          </p:cNvPr>
          <p:cNvCxnSpPr>
            <a:cxnSpLocks/>
          </p:cNvCxnSpPr>
          <p:nvPr/>
        </p:nvCxnSpPr>
        <p:spPr>
          <a:xfrm>
            <a:off x="2370667" y="2657629"/>
            <a:ext cx="638033" cy="12700"/>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B01D4A5E-D1A4-7544-2520-413A6CDAF821}"/>
              </a:ext>
            </a:extLst>
          </p:cNvPr>
          <p:cNvCxnSpPr>
            <a:stCxn id="10" idx="3"/>
            <a:endCxn id="12" idx="1"/>
          </p:cNvCxnSpPr>
          <p:nvPr/>
        </p:nvCxnSpPr>
        <p:spPr>
          <a:xfrm>
            <a:off x="5032233" y="2663980"/>
            <a:ext cx="394899" cy="12700"/>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2146F85D-DB50-F277-39CB-65625EB59596}"/>
              </a:ext>
            </a:extLst>
          </p:cNvPr>
          <p:cNvCxnSpPr>
            <a:cxnSpLocks/>
            <a:stCxn id="12" idx="3"/>
            <a:endCxn id="15" idx="1"/>
          </p:cNvCxnSpPr>
          <p:nvPr/>
        </p:nvCxnSpPr>
        <p:spPr>
          <a:xfrm>
            <a:off x="7679267" y="2663980"/>
            <a:ext cx="635000" cy="12700"/>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连接符: 曲线 34">
            <a:extLst>
              <a:ext uri="{FF2B5EF4-FFF2-40B4-BE49-F238E27FC236}">
                <a16:creationId xmlns:a16="http://schemas.microsoft.com/office/drawing/2014/main" id="{38DED293-8E96-0B69-5C22-FD9F8D606271}"/>
              </a:ext>
            </a:extLst>
          </p:cNvPr>
          <p:cNvCxnSpPr>
            <a:stCxn id="16" idx="3"/>
            <a:endCxn id="17" idx="1"/>
          </p:cNvCxnSpPr>
          <p:nvPr/>
        </p:nvCxnSpPr>
        <p:spPr>
          <a:xfrm>
            <a:off x="2370667" y="4606132"/>
            <a:ext cx="567265" cy="12700"/>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5697141B-7E07-2B92-99A4-76B607C2668E}"/>
              </a:ext>
            </a:extLst>
          </p:cNvPr>
          <p:cNvCxnSpPr>
            <a:stCxn id="17" idx="3"/>
            <a:endCxn id="18" idx="1"/>
          </p:cNvCxnSpPr>
          <p:nvPr/>
        </p:nvCxnSpPr>
        <p:spPr>
          <a:xfrm>
            <a:off x="4961465" y="4606132"/>
            <a:ext cx="567265" cy="12700"/>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1C04FBB7-6569-CDED-A8EA-31E9A434D6EA}"/>
              </a:ext>
            </a:extLst>
          </p:cNvPr>
          <p:cNvCxnSpPr>
            <a:cxnSpLocks/>
            <a:stCxn id="18" idx="3"/>
            <a:endCxn id="19" idx="1"/>
          </p:cNvCxnSpPr>
          <p:nvPr/>
        </p:nvCxnSpPr>
        <p:spPr>
          <a:xfrm>
            <a:off x="7780865" y="4606132"/>
            <a:ext cx="567265" cy="12700"/>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F417F3C0-7BF3-9DCD-609B-70C23612EA93}"/>
              </a:ext>
            </a:extLst>
          </p:cNvPr>
          <p:cNvSpPr/>
          <p:nvPr/>
        </p:nvSpPr>
        <p:spPr>
          <a:xfrm rot="16200000">
            <a:off x="9310309" y="2280412"/>
            <a:ext cx="248377" cy="2629710"/>
          </a:xfrm>
          <a:prstGeom prst="rect">
            <a:avLst/>
          </a:prstGeom>
          <a:gradFill flip="none" rotWithShape="1">
            <a:gsLst>
              <a:gs pos="70000">
                <a:srgbClr val="92D050"/>
              </a:gs>
              <a:gs pos="30000">
                <a:srgbClr val="FF000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125CE95F-F884-54E4-BFF4-F50B5C999617}"/>
              </a:ext>
            </a:extLst>
          </p:cNvPr>
          <p:cNvSpPr/>
          <p:nvPr/>
        </p:nvSpPr>
        <p:spPr>
          <a:xfrm>
            <a:off x="810402" y="497730"/>
            <a:ext cx="1723549" cy="461665"/>
          </a:xfrm>
          <a:prstGeom prst="rect">
            <a:avLst/>
          </a:prstGeom>
        </p:spPr>
        <p:txBody>
          <a:bodyPr wrap="none">
            <a:spAutoFit/>
          </a:bodyPr>
          <a:lstStyle/>
          <a:p>
            <a:r>
              <a:rPr lang="zh-CN" altLang="en-US" sz="2400" b="1" dirty="0">
                <a:solidFill>
                  <a:srgbClr val="7E0C6E"/>
                </a:solidFill>
                <a:latin typeface="+mn-ea"/>
              </a:rPr>
              <a:t>设计与实现</a:t>
            </a:r>
          </a:p>
        </p:txBody>
      </p:sp>
    </p:spTree>
    <p:extLst>
      <p:ext uri="{BB962C8B-B14F-4D97-AF65-F5344CB8AC3E}">
        <p14:creationId xmlns:p14="http://schemas.microsoft.com/office/powerpoint/2010/main" val="403994435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sp>
        <p:nvSpPr>
          <p:cNvPr id="8" name="矩形 7">
            <a:extLst>
              <a:ext uri="{FF2B5EF4-FFF2-40B4-BE49-F238E27FC236}">
                <a16:creationId xmlns:a16="http://schemas.microsoft.com/office/drawing/2014/main" id="{B1A7B0CA-6643-42C1-AE9A-8FEDB933DFA9}"/>
              </a:ext>
            </a:extLst>
          </p:cNvPr>
          <p:cNvSpPr/>
          <p:nvPr/>
        </p:nvSpPr>
        <p:spPr>
          <a:xfrm>
            <a:off x="92467" y="446091"/>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en-US" altLang="zh-CN" sz="2000" b="1" dirty="0">
                <a:solidFill>
                  <a:srgbClr val="7E0C6E"/>
                </a:solidFill>
                <a:latin typeface="+mn-ea"/>
              </a:rPr>
              <a:t>Cyber costs---</a:t>
            </a:r>
            <a:r>
              <a:rPr lang="zh-CN" altLang="en-US" sz="2000" b="1" dirty="0">
                <a:solidFill>
                  <a:srgbClr val="7E0C6E"/>
                </a:solidFill>
                <a:latin typeface="+mn-ea"/>
              </a:rPr>
              <a:t>信息成本</a:t>
            </a:r>
            <a:r>
              <a:rPr lang="en-US" altLang="zh-CN" sz="2000" b="1" dirty="0">
                <a:solidFill>
                  <a:srgbClr val="7E0C6E"/>
                </a:solidFill>
                <a:latin typeface="+mn-ea"/>
              </a:rPr>
              <a:t> </a:t>
            </a:r>
            <a:endParaRPr lang="zh-CN" altLang="en-US" sz="2000" b="1" dirty="0">
              <a:solidFill>
                <a:srgbClr val="7E0C6E"/>
              </a:solidFill>
              <a:latin typeface="+mn-ea"/>
            </a:endParaRPr>
          </a:p>
          <a:p>
            <a:endParaRPr lang="zh-CN" altLang="en-US" sz="2000" b="1" dirty="0">
              <a:solidFill>
                <a:srgbClr val="7E0C6E"/>
              </a:solidFill>
              <a:latin typeface="+mn-ea"/>
            </a:endParaRPr>
          </a:p>
        </p:txBody>
      </p:sp>
      <p:pic>
        <p:nvPicPr>
          <p:cNvPr id="5" name="图片 4">
            <a:extLst>
              <a:ext uri="{FF2B5EF4-FFF2-40B4-BE49-F238E27FC236}">
                <a16:creationId xmlns:a16="http://schemas.microsoft.com/office/drawing/2014/main" id="{CD0D8501-35DF-EFEA-12E6-D473A2D916C0}"/>
              </a:ext>
            </a:extLst>
          </p:cNvPr>
          <p:cNvPicPr>
            <a:picLocks noChangeAspect="1"/>
          </p:cNvPicPr>
          <p:nvPr/>
        </p:nvPicPr>
        <p:blipFill>
          <a:blip r:embed="rId4"/>
          <a:stretch>
            <a:fillRect/>
          </a:stretch>
        </p:blipFill>
        <p:spPr>
          <a:xfrm>
            <a:off x="575352" y="1632831"/>
            <a:ext cx="11201363" cy="3257579"/>
          </a:xfrm>
          <a:prstGeom prst="rect">
            <a:avLst/>
          </a:prstGeom>
        </p:spPr>
      </p:pic>
      <p:pic>
        <p:nvPicPr>
          <p:cNvPr id="4" name="图片 3">
            <a:extLst>
              <a:ext uri="{FF2B5EF4-FFF2-40B4-BE49-F238E27FC236}">
                <a16:creationId xmlns:a16="http://schemas.microsoft.com/office/drawing/2014/main" id="{F0D224C7-0917-55B9-41B2-A2C41299335B}"/>
              </a:ext>
            </a:extLst>
          </p:cNvPr>
          <p:cNvPicPr>
            <a:picLocks noChangeAspect="1"/>
          </p:cNvPicPr>
          <p:nvPr/>
        </p:nvPicPr>
        <p:blipFill>
          <a:blip r:embed="rId5"/>
          <a:stretch>
            <a:fillRect/>
          </a:stretch>
        </p:blipFill>
        <p:spPr>
          <a:xfrm>
            <a:off x="4163100" y="5458657"/>
            <a:ext cx="4539697" cy="1249891"/>
          </a:xfrm>
          <a:prstGeom prst="rect">
            <a:avLst/>
          </a:prstGeom>
        </p:spPr>
      </p:pic>
      <p:sp>
        <p:nvSpPr>
          <p:cNvPr id="3" name="文本框 2">
            <a:extLst>
              <a:ext uri="{FF2B5EF4-FFF2-40B4-BE49-F238E27FC236}">
                <a16:creationId xmlns:a16="http://schemas.microsoft.com/office/drawing/2014/main" id="{FDA0FF3E-B0BA-CC91-30E0-5C5BC5AD4A71}"/>
              </a:ext>
            </a:extLst>
          </p:cNvPr>
          <p:cNvSpPr txBox="1"/>
          <p:nvPr/>
        </p:nvSpPr>
        <p:spPr>
          <a:xfrm>
            <a:off x="1087655" y="4959922"/>
            <a:ext cx="10533653" cy="369332"/>
          </a:xfrm>
          <a:prstGeom prst="rect">
            <a:avLst/>
          </a:prstGeom>
          <a:noFill/>
        </p:spPr>
        <p:txBody>
          <a:bodyPr wrap="none" rtlCol="0">
            <a:spAutoFit/>
          </a:bodyPr>
          <a:lstStyle/>
          <a:p>
            <a:r>
              <a:rPr lang="zh-CN" altLang="en-US" b="1" dirty="0"/>
              <a:t>代码片段</a:t>
            </a:r>
            <a:r>
              <a:rPr lang="en-US" altLang="zh-CN" dirty="0"/>
              <a:t>-------------------------&gt;</a:t>
            </a:r>
            <a:r>
              <a:rPr lang="zh-CN" altLang="en-US" b="1" dirty="0"/>
              <a:t>控制流图</a:t>
            </a:r>
            <a:r>
              <a:rPr lang="en-US" altLang="zh-CN" dirty="0"/>
              <a:t>---------------------&gt;</a:t>
            </a:r>
            <a:r>
              <a:rPr lang="zh-CN" altLang="en-US" b="1" dirty="0"/>
              <a:t>控制依赖图</a:t>
            </a:r>
            <a:r>
              <a:rPr lang="en-US" altLang="zh-CN" dirty="0"/>
              <a:t>----------------&gt;</a:t>
            </a:r>
            <a:r>
              <a:rPr lang="zh-CN" altLang="en-US" b="1" dirty="0"/>
              <a:t>谓词</a:t>
            </a:r>
            <a:r>
              <a:rPr lang="en-US" altLang="zh-CN" dirty="0"/>
              <a:t>----------------</a:t>
            </a:r>
            <a:r>
              <a:rPr lang="en-US" altLang="zh-CN" dirty="0">
                <a:sym typeface="Wingdings" panose="05000000000000000000" pitchFamily="2" charset="2"/>
              </a:rPr>
              <a:t>&gt;</a:t>
            </a:r>
            <a:r>
              <a:rPr lang="zh-CN" altLang="en-US" b="1" dirty="0"/>
              <a:t>信息成本</a:t>
            </a:r>
          </a:p>
        </p:txBody>
      </p:sp>
      <p:sp>
        <p:nvSpPr>
          <p:cNvPr id="6" name="文本框 5">
            <a:extLst>
              <a:ext uri="{FF2B5EF4-FFF2-40B4-BE49-F238E27FC236}">
                <a16:creationId xmlns:a16="http://schemas.microsoft.com/office/drawing/2014/main" id="{F7D0AD2C-A02F-A933-DC75-7F7A54B56D29}"/>
              </a:ext>
            </a:extLst>
          </p:cNvPr>
          <p:cNvSpPr txBox="1"/>
          <p:nvPr/>
        </p:nvSpPr>
        <p:spPr>
          <a:xfrm>
            <a:off x="810401" y="5768098"/>
            <a:ext cx="2515169" cy="923330"/>
          </a:xfrm>
          <a:prstGeom prst="rect">
            <a:avLst/>
          </a:prstGeom>
          <a:noFill/>
        </p:spPr>
        <p:txBody>
          <a:bodyPr wrap="square" rtlCol="0">
            <a:spAutoFit/>
          </a:bodyPr>
          <a:lstStyle/>
          <a:p>
            <a:r>
              <a:rPr lang="zh-CN" altLang="en-US" b="1" dirty="0"/>
              <a:t>定义</a:t>
            </a:r>
            <a:r>
              <a:rPr lang="zh-CN" altLang="en-US" dirty="0"/>
              <a:t>：</a:t>
            </a:r>
            <a:r>
              <a:rPr lang="zh-CN" altLang="en-US" sz="1800" dirty="0"/>
              <a:t>安全检查是否检测到碰撞的接近程度</a:t>
            </a:r>
          </a:p>
          <a:p>
            <a:endParaRPr lang="zh-CN" altLang="en-US" dirty="0"/>
          </a:p>
        </p:txBody>
      </p:sp>
      <p:sp>
        <p:nvSpPr>
          <p:cNvPr id="15" name="矩形 14">
            <a:extLst>
              <a:ext uri="{FF2B5EF4-FFF2-40B4-BE49-F238E27FC236}">
                <a16:creationId xmlns:a16="http://schemas.microsoft.com/office/drawing/2014/main" id="{D46BFB21-7002-6FC3-DE9E-D2C02E20EB73}"/>
              </a:ext>
            </a:extLst>
          </p:cNvPr>
          <p:cNvSpPr/>
          <p:nvPr/>
        </p:nvSpPr>
        <p:spPr>
          <a:xfrm>
            <a:off x="810402" y="497730"/>
            <a:ext cx="1723549" cy="461665"/>
          </a:xfrm>
          <a:prstGeom prst="rect">
            <a:avLst/>
          </a:prstGeom>
        </p:spPr>
        <p:txBody>
          <a:bodyPr wrap="none">
            <a:spAutoFit/>
          </a:bodyPr>
          <a:lstStyle/>
          <a:p>
            <a:r>
              <a:rPr lang="zh-CN" altLang="en-US" sz="2400" b="1" dirty="0">
                <a:solidFill>
                  <a:srgbClr val="7E0C6E"/>
                </a:solidFill>
                <a:latin typeface="+mn-ea"/>
              </a:rPr>
              <a:t>设计与实现</a:t>
            </a:r>
          </a:p>
        </p:txBody>
      </p:sp>
    </p:spTree>
    <p:extLst>
      <p:ext uri="{BB962C8B-B14F-4D97-AF65-F5344CB8AC3E}">
        <p14:creationId xmlns:p14="http://schemas.microsoft.com/office/powerpoint/2010/main" val="397817210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sp>
        <p:nvSpPr>
          <p:cNvPr id="8" name="矩形 7">
            <a:extLst>
              <a:ext uri="{FF2B5EF4-FFF2-40B4-BE49-F238E27FC236}">
                <a16:creationId xmlns:a16="http://schemas.microsoft.com/office/drawing/2014/main" id="{B1A7B0CA-6643-42C1-AE9A-8FEDB933DFA9}"/>
              </a:ext>
            </a:extLst>
          </p:cNvPr>
          <p:cNvSpPr/>
          <p:nvPr/>
        </p:nvSpPr>
        <p:spPr>
          <a:xfrm>
            <a:off x="92467" y="446091"/>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grpSp>
        <p:nvGrpSpPr>
          <p:cNvPr id="7" name="组合 6">
            <a:extLst>
              <a:ext uri="{FF2B5EF4-FFF2-40B4-BE49-F238E27FC236}">
                <a16:creationId xmlns:a16="http://schemas.microsoft.com/office/drawing/2014/main" id="{3ADED982-4177-2A4D-CC33-0304B7877539}"/>
              </a:ext>
            </a:extLst>
          </p:cNvPr>
          <p:cNvGrpSpPr/>
          <p:nvPr/>
        </p:nvGrpSpPr>
        <p:grpSpPr>
          <a:xfrm>
            <a:off x="1188137" y="1078786"/>
            <a:ext cx="9471260" cy="5223671"/>
            <a:chOff x="298383" y="1078786"/>
            <a:chExt cx="9471260" cy="5223671"/>
          </a:xfrm>
        </p:grpSpPr>
        <p:pic>
          <p:nvPicPr>
            <p:cNvPr id="9" name="图片 8">
              <a:extLst>
                <a:ext uri="{FF2B5EF4-FFF2-40B4-BE49-F238E27FC236}">
                  <a16:creationId xmlns:a16="http://schemas.microsoft.com/office/drawing/2014/main" id="{26698521-44B7-C015-F60C-26C7931C8337}"/>
                </a:ext>
              </a:extLst>
            </p:cNvPr>
            <p:cNvPicPr>
              <a:picLocks noChangeAspect="1"/>
            </p:cNvPicPr>
            <p:nvPr/>
          </p:nvPicPr>
          <p:blipFill>
            <a:blip r:embed="rId4"/>
            <a:stretch>
              <a:fillRect/>
            </a:stretch>
          </p:blipFill>
          <p:spPr>
            <a:xfrm>
              <a:off x="394636" y="1078786"/>
              <a:ext cx="9375007" cy="5214045"/>
            </a:xfrm>
            <a:prstGeom prst="rect">
              <a:avLst/>
            </a:prstGeom>
          </p:spPr>
        </p:pic>
        <p:sp>
          <p:nvSpPr>
            <p:cNvPr id="4" name="椭圆 3">
              <a:extLst>
                <a:ext uri="{FF2B5EF4-FFF2-40B4-BE49-F238E27FC236}">
                  <a16:creationId xmlns:a16="http://schemas.microsoft.com/office/drawing/2014/main" id="{FC2BBC94-C78C-EF2B-0739-E1B6E4E8FAF3}"/>
                </a:ext>
              </a:extLst>
            </p:cNvPr>
            <p:cNvSpPr/>
            <p:nvPr/>
          </p:nvSpPr>
          <p:spPr>
            <a:xfrm>
              <a:off x="298383" y="3859675"/>
              <a:ext cx="5149516" cy="2442782"/>
            </a:xfrm>
            <a:prstGeom prst="ellips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4ACFD5C8-AAA0-4534-5E94-88EFF8D3FA20}"/>
              </a:ext>
            </a:extLst>
          </p:cNvPr>
          <p:cNvSpPr txBox="1"/>
          <p:nvPr/>
        </p:nvSpPr>
        <p:spPr>
          <a:xfrm>
            <a:off x="7728560" y="4909432"/>
            <a:ext cx="3211135" cy="1200329"/>
          </a:xfrm>
          <a:prstGeom prst="rect">
            <a:avLst/>
          </a:prstGeom>
          <a:noFill/>
        </p:spPr>
        <p:txBody>
          <a:bodyPr wrap="none" rtlCol="0">
            <a:spAutoFit/>
          </a:bodyPr>
          <a:lstStyle/>
          <a:p>
            <a:r>
              <a:rPr lang="en-US" altLang="zh-CN" dirty="0">
                <a:latin typeface="+mn-ea"/>
              </a:rPr>
              <a:t>Traces</a:t>
            </a:r>
            <a:r>
              <a:rPr lang="zh-CN" altLang="en-US" dirty="0">
                <a:latin typeface="+mn-ea"/>
              </a:rPr>
              <a:t>：日志信息</a:t>
            </a:r>
            <a:endParaRPr lang="en-US" altLang="zh-CN" dirty="0">
              <a:latin typeface="+mn-ea"/>
            </a:endParaRPr>
          </a:p>
          <a:p>
            <a:r>
              <a:rPr lang="en-US" altLang="zh-CN" dirty="0">
                <a:latin typeface="+mn-ea"/>
              </a:rPr>
              <a:t>System ID</a:t>
            </a:r>
            <a:r>
              <a:rPr lang="zh-CN" altLang="en-US" dirty="0">
                <a:latin typeface="+mn-ea"/>
              </a:rPr>
              <a:t>：状态空间模型</a:t>
            </a:r>
            <a:endParaRPr lang="en-US" altLang="zh-CN" dirty="0">
              <a:latin typeface="+mn-ea"/>
            </a:endParaRPr>
          </a:p>
          <a:p>
            <a:r>
              <a:rPr lang="en-US" altLang="zh-CN" dirty="0">
                <a:latin typeface="+mn-ea"/>
              </a:rPr>
              <a:t>Specification</a:t>
            </a:r>
            <a:r>
              <a:rPr lang="zh-CN" altLang="en-US" dirty="0">
                <a:latin typeface="+mn-ea"/>
              </a:rPr>
              <a:t>：手册中的规范</a:t>
            </a:r>
            <a:endParaRPr lang="en-US" altLang="zh-CN" dirty="0">
              <a:latin typeface="+mn-ea"/>
            </a:endParaRPr>
          </a:p>
          <a:p>
            <a:r>
              <a:rPr lang="en-US" altLang="zh-CN" dirty="0">
                <a:latin typeface="+mn-ea"/>
              </a:rPr>
              <a:t>PMT</a:t>
            </a:r>
            <a:r>
              <a:rPr lang="zh-CN" altLang="en-US" dirty="0">
                <a:latin typeface="+mn-ea"/>
              </a:rPr>
              <a:t>：有限状态机</a:t>
            </a:r>
            <a:endParaRPr lang="en-US" altLang="zh-CN" dirty="0">
              <a:latin typeface="+mn-ea"/>
            </a:endParaRPr>
          </a:p>
        </p:txBody>
      </p:sp>
      <p:sp>
        <p:nvSpPr>
          <p:cNvPr id="18" name="矩形 17">
            <a:extLst>
              <a:ext uri="{FF2B5EF4-FFF2-40B4-BE49-F238E27FC236}">
                <a16:creationId xmlns:a16="http://schemas.microsoft.com/office/drawing/2014/main" id="{7427BC1E-439A-1183-7B53-365C01FCB29D}"/>
              </a:ext>
            </a:extLst>
          </p:cNvPr>
          <p:cNvSpPr/>
          <p:nvPr/>
        </p:nvSpPr>
        <p:spPr>
          <a:xfrm>
            <a:off x="810402" y="497730"/>
            <a:ext cx="1723549" cy="461665"/>
          </a:xfrm>
          <a:prstGeom prst="rect">
            <a:avLst/>
          </a:prstGeom>
        </p:spPr>
        <p:txBody>
          <a:bodyPr wrap="none">
            <a:spAutoFit/>
          </a:bodyPr>
          <a:lstStyle/>
          <a:p>
            <a:r>
              <a:rPr lang="zh-CN" altLang="en-US" sz="2400" b="1" dirty="0">
                <a:solidFill>
                  <a:srgbClr val="7E0C6E"/>
                </a:solidFill>
                <a:latin typeface="+mn-ea"/>
              </a:rPr>
              <a:t>设计与实现</a:t>
            </a:r>
          </a:p>
        </p:txBody>
      </p:sp>
    </p:spTree>
    <p:extLst>
      <p:ext uri="{BB962C8B-B14F-4D97-AF65-F5344CB8AC3E}">
        <p14:creationId xmlns:p14="http://schemas.microsoft.com/office/powerpoint/2010/main" val="8303831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sp>
        <p:nvSpPr>
          <p:cNvPr id="8" name="矩形 7">
            <a:extLst>
              <a:ext uri="{FF2B5EF4-FFF2-40B4-BE49-F238E27FC236}">
                <a16:creationId xmlns:a16="http://schemas.microsoft.com/office/drawing/2014/main" id="{B1A7B0CA-6643-42C1-AE9A-8FEDB933DFA9}"/>
              </a:ext>
            </a:extLst>
          </p:cNvPr>
          <p:cNvSpPr/>
          <p:nvPr/>
        </p:nvSpPr>
        <p:spPr>
          <a:xfrm>
            <a:off x="92467" y="446091"/>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en-US" altLang="zh-CN" sz="2000" b="1" dirty="0">
                <a:solidFill>
                  <a:srgbClr val="7E0C6E"/>
                </a:solidFill>
                <a:latin typeface="+mn-ea"/>
              </a:rPr>
              <a:t>Physical costs---</a:t>
            </a:r>
            <a:r>
              <a:rPr lang="zh-CN" altLang="en-US" sz="2000" b="1" dirty="0">
                <a:solidFill>
                  <a:srgbClr val="7E0C6E"/>
                </a:solidFill>
                <a:latin typeface="+mn-ea"/>
              </a:rPr>
              <a:t>物理成本</a:t>
            </a:r>
          </a:p>
          <a:p>
            <a:endParaRPr lang="zh-CN" altLang="en-US" sz="2000" b="1" dirty="0">
              <a:solidFill>
                <a:srgbClr val="7E0C6E"/>
              </a:solidFill>
              <a:latin typeface="+mn-ea"/>
            </a:endParaRPr>
          </a:p>
        </p:txBody>
      </p:sp>
      <p:pic>
        <p:nvPicPr>
          <p:cNvPr id="7" name="图片 6">
            <a:extLst>
              <a:ext uri="{FF2B5EF4-FFF2-40B4-BE49-F238E27FC236}">
                <a16:creationId xmlns:a16="http://schemas.microsoft.com/office/drawing/2014/main" id="{EBE1E63C-F485-B07D-F5C4-9F1271F88B23}"/>
              </a:ext>
            </a:extLst>
          </p:cNvPr>
          <p:cNvPicPr>
            <a:picLocks noChangeAspect="1"/>
          </p:cNvPicPr>
          <p:nvPr/>
        </p:nvPicPr>
        <p:blipFill>
          <a:blip r:embed="rId4"/>
          <a:stretch>
            <a:fillRect/>
          </a:stretch>
        </p:blipFill>
        <p:spPr>
          <a:xfrm>
            <a:off x="6096000" y="4431152"/>
            <a:ext cx="3160834" cy="710504"/>
          </a:xfrm>
          <a:prstGeom prst="rect">
            <a:avLst/>
          </a:prstGeom>
        </p:spPr>
      </p:pic>
      <p:pic>
        <p:nvPicPr>
          <p:cNvPr id="6" name="图片 5">
            <a:extLst>
              <a:ext uri="{FF2B5EF4-FFF2-40B4-BE49-F238E27FC236}">
                <a16:creationId xmlns:a16="http://schemas.microsoft.com/office/drawing/2014/main" id="{E2DFE686-DE0B-4FDC-7BFA-B5AFE3CC8989}"/>
              </a:ext>
            </a:extLst>
          </p:cNvPr>
          <p:cNvPicPr>
            <a:picLocks noChangeAspect="1"/>
          </p:cNvPicPr>
          <p:nvPr/>
        </p:nvPicPr>
        <p:blipFill>
          <a:blip r:embed="rId5"/>
          <a:stretch>
            <a:fillRect/>
          </a:stretch>
        </p:blipFill>
        <p:spPr>
          <a:xfrm>
            <a:off x="725564" y="1567449"/>
            <a:ext cx="4965022" cy="4138248"/>
          </a:xfrm>
          <a:prstGeom prst="rect">
            <a:avLst/>
          </a:prstGeom>
        </p:spPr>
      </p:pic>
      <p:sp>
        <p:nvSpPr>
          <p:cNvPr id="15" name="文本框 14">
            <a:extLst>
              <a:ext uri="{FF2B5EF4-FFF2-40B4-BE49-F238E27FC236}">
                <a16:creationId xmlns:a16="http://schemas.microsoft.com/office/drawing/2014/main" id="{E124CC57-403A-6A46-6C50-D926C13A2E6E}"/>
              </a:ext>
            </a:extLst>
          </p:cNvPr>
          <p:cNvSpPr txBox="1"/>
          <p:nvPr/>
        </p:nvSpPr>
        <p:spPr>
          <a:xfrm>
            <a:off x="5936380" y="1730846"/>
            <a:ext cx="4718786" cy="295786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目的：计算</a:t>
            </a:r>
            <a:r>
              <a:rPr lang="en-US" altLang="zh-CN" dirty="0"/>
              <a:t>RV</a:t>
            </a:r>
            <a:r>
              <a:rPr lang="zh-CN" altLang="en-US" dirty="0"/>
              <a:t>和</a:t>
            </a:r>
            <a:r>
              <a:rPr lang="en-US" altLang="zh-CN" dirty="0"/>
              <a:t>VRV</a:t>
            </a:r>
            <a:r>
              <a:rPr lang="zh-CN" altLang="en-US" dirty="0"/>
              <a:t>之间的状态差异（用于判定是否发生碰撞）</a:t>
            </a:r>
            <a:endParaRPr lang="en-US" altLang="zh-CN" dirty="0"/>
          </a:p>
          <a:p>
            <a:pPr marL="285750" indent="-285750">
              <a:lnSpc>
                <a:spcPct val="150000"/>
              </a:lnSpc>
              <a:buFont typeface="Wingdings" panose="05000000000000000000" pitchFamily="2" charset="2"/>
              <a:buChar char="Ø"/>
            </a:pPr>
            <a:r>
              <a:rPr lang="zh-CN" altLang="en-US" dirty="0"/>
              <a:t>混合模型</a:t>
            </a:r>
            <a:endParaRPr lang="en-US" altLang="zh-CN" dirty="0"/>
          </a:p>
          <a:p>
            <a:pPr marL="742950" lvl="1" indent="-285750">
              <a:lnSpc>
                <a:spcPct val="150000"/>
              </a:lnSpc>
              <a:buFont typeface="Wingdings" panose="05000000000000000000" pitchFamily="2" charset="2"/>
              <a:buChar char="Ø"/>
            </a:pPr>
            <a:r>
              <a:rPr lang="zh-CN" altLang="en-US" dirty="0"/>
              <a:t>有限状态机</a:t>
            </a:r>
            <a:r>
              <a:rPr lang="en-US" altLang="zh-CN" dirty="0"/>
              <a:t>FSM</a:t>
            </a:r>
            <a:r>
              <a:rPr lang="zh-CN" altLang="en-US" dirty="0"/>
              <a:t>（描述操作模式转换）</a:t>
            </a:r>
            <a:endParaRPr lang="en-US" altLang="zh-CN" dirty="0"/>
          </a:p>
          <a:p>
            <a:pPr marL="742950" lvl="1" indent="-285750">
              <a:lnSpc>
                <a:spcPct val="150000"/>
              </a:lnSpc>
              <a:buFont typeface="Wingdings" panose="05000000000000000000" pitchFamily="2" charset="2"/>
              <a:buChar char="Ø"/>
            </a:pPr>
            <a:r>
              <a:rPr lang="zh-CN" altLang="en-US" dirty="0"/>
              <a:t>状态空间模型（计算预测状态值）</a:t>
            </a:r>
            <a:endParaRPr lang="en-US" altLang="zh-CN" dirty="0"/>
          </a:p>
          <a:p>
            <a:pPr>
              <a:lnSpc>
                <a:spcPct val="150000"/>
              </a:lnSpc>
            </a:pPr>
            <a:endParaRPr lang="en-US" altLang="zh-CN" dirty="0"/>
          </a:p>
          <a:p>
            <a:pPr>
              <a:lnSpc>
                <a:spcPct val="150000"/>
              </a:lnSpc>
            </a:pPr>
            <a:endParaRPr lang="zh-CN" altLang="en-US" dirty="0"/>
          </a:p>
        </p:txBody>
      </p:sp>
      <p:sp>
        <p:nvSpPr>
          <p:cNvPr id="17" name="矩形 16">
            <a:extLst>
              <a:ext uri="{FF2B5EF4-FFF2-40B4-BE49-F238E27FC236}">
                <a16:creationId xmlns:a16="http://schemas.microsoft.com/office/drawing/2014/main" id="{1C7A3D09-BD97-1F05-5244-DEA5EC4AF1C3}"/>
              </a:ext>
            </a:extLst>
          </p:cNvPr>
          <p:cNvSpPr/>
          <p:nvPr/>
        </p:nvSpPr>
        <p:spPr>
          <a:xfrm>
            <a:off x="810402" y="497730"/>
            <a:ext cx="1723549" cy="461665"/>
          </a:xfrm>
          <a:prstGeom prst="rect">
            <a:avLst/>
          </a:prstGeom>
        </p:spPr>
        <p:txBody>
          <a:bodyPr wrap="none">
            <a:spAutoFit/>
          </a:bodyPr>
          <a:lstStyle/>
          <a:p>
            <a:r>
              <a:rPr lang="zh-CN" altLang="en-US" sz="2400" b="1" dirty="0">
                <a:solidFill>
                  <a:srgbClr val="7E0C6E"/>
                </a:solidFill>
                <a:latin typeface="+mn-ea"/>
              </a:rPr>
              <a:t>设计与实现</a:t>
            </a:r>
          </a:p>
        </p:txBody>
      </p:sp>
    </p:spTree>
    <p:extLst>
      <p:ext uri="{BB962C8B-B14F-4D97-AF65-F5344CB8AC3E}">
        <p14:creationId xmlns:p14="http://schemas.microsoft.com/office/powerpoint/2010/main" val="396113404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sp>
        <p:nvSpPr>
          <p:cNvPr id="8" name="矩形 7">
            <a:extLst>
              <a:ext uri="{FF2B5EF4-FFF2-40B4-BE49-F238E27FC236}">
                <a16:creationId xmlns:a16="http://schemas.microsoft.com/office/drawing/2014/main" id="{B1A7B0CA-6643-42C1-AE9A-8FEDB933DFA9}"/>
              </a:ext>
            </a:extLst>
          </p:cNvPr>
          <p:cNvSpPr/>
          <p:nvPr/>
        </p:nvSpPr>
        <p:spPr>
          <a:xfrm>
            <a:off x="92467" y="446091"/>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grpSp>
        <p:nvGrpSpPr>
          <p:cNvPr id="4" name="组合 3">
            <a:extLst>
              <a:ext uri="{FF2B5EF4-FFF2-40B4-BE49-F238E27FC236}">
                <a16:creationId xmlns:a16="http://schemas.microsoft.com/office/drawing/2014/main" id="{11F4F48F-ADE2-A92F-69C7-714084F95E2E}"/>
              </a:ext>
            </a:extLst>
          </p:cNvPr>
          <p:cNvGrpSpPr/>
          <p:nvPr/>
        </p:nvGrpSpPr>
        <p:grpSpPr>
          <a:xfrm>
            <a:off x="1083734" y="1654937"/>
            <a:ext cx="9230871" cy="4568063"/>
            <a:chOff x="1280160" y="1357947"/>
            <a:chExt cx="9798519" cy="5214045"/>
          </a:xfrm>
        </p:grpSpPr>
        <p:pic>
          <p:nvPicPr>
            <p:cNvPr id="5" name="图片 4">
              <a:extLst>
                <a:ext uri="{FF2B5EF4-FFF2-40B4-BE49-F238E27FC236}">
                  <a16:creationId xmlns:a16="http://schemas.microsoft.com/office/drawing/2014/main" id="{1DCF67EF-82FD-2567-A1CA-7C1E5E65F594}"/>
                </a:ext>
              </a:extLst>
            </p:cNvPr>
            <p:cNvPicPr>
              <a:picLocks noChangeAspect="1"/>
            </p:cNvPicPr>
            <p:nvPr/>
          </p:nvPicPr>
          <p:blipFill>
            <a:blip r:embed="rId4"/>
            <a:stretch>
              <a:fillRect/>
            </a:stretch>
          </p:blipFill>
          <p:spPr>
            <a:xfrm>
              <a:off x="1280160" y="1357947"/>
              <a:ext cx="9375007" cy="5214045"/>
            </a:xfrm>
            <a:prstGeom prst="rect">
              <a:avLst/>
            </a:prstGeom>
          </p:spPr>
        </p:pic>
        <p:sp>
          <p:nvSpPr>
            <p:cNvPr id="3" name="椭圆 2">
              <a:extLst>
                <a:ext uri="{FF2B5EF4-FFF2-40B4-BE49-F238E27FC236}">
                  <a16:creationId xmlns:a16="http://schemas.microsoft.com/office/drawing/2014/main" id="{0518C5EE-5AED-F5AB-C1AD-9F28F53AB152}"/>
                </a:ext>
              </a:extLst>
            </p:cNvPr>
            <p:cNvSpPr/>
            <p:nvPr/>
          </p:nvSpPr>
          <p:spPr>
            <a:xfrm>
              <a:off x="1540044" y="2387037"/>
              <a:ext cx="9538635" cy="1953928"/>
            </a:xfrm>
            <a:prstGeom prst="ellipse">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grpSp>
      <p:sp>
        <p:nvSpPr>
          <p:cNvPr id="9" name="文本框 8">
            <a:extLst>
              <a:ext uri="{FF2B5EF4-FFF2-40B4-BE49-F238E27FC236}">
                <a16:creationId xmlns:a16="http://schemas.microsoft.com/office/drawing/2014/main" id="{CFE3DCB3-549F-FC34-EB84-6D6C1F382060}"/>
              </a:ext>
            </a:extLst>
          </p:cNvPr>
          <p:cNvSpPr txBox="1"/>
          <p:nvPr/>
        </p:nvSpPr>
        <p:spPr>
          <a:xfrm>
            <a:off x="6114959" y="4465281"/>
            <a:ext cx="5320687" cy="254236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目的：通过不断改变环境配置，暴露</a:t>
            </a:r>
            <a:r>
              <a:rPr lang="en-US" altLang="zh-CN" dirty="0"/>
              <a:t>CP</a:t>
            </a:r>
            <a:r>
              <a:rPr lang="zh-CN" altLang="en-US" dirty="0"/>
              <a:t>不一致</a:t>
            </a:r>
            <a:endParaRPr lang="en-US" altLang="zh-CN" dirty="0"/>
          </a:p>
          <a:p>
            <a:pPr marL="285750" indent="-285750">
              <a:lnSpc>
                <a:spcPct val="150000"/>
              </a:lnSpc>
              <a:buFont typeface="Wingdings" panose="05000000000000000000" pitchFamily="2" charset="2"/>
              <a:buChar char="Ø"/>
            </a:pPr>
            <a:r>
              <a:rPr lang="zh-CN" altLang="en-US" dirty="0"/>
              <a:t>方法：</a:t>
            </a:r>
            <a:endParaRPr lang="en-US" altLang="zh-CN" dirty="0"/>
          </a:p>
          <a:p>
            <a:pPr marL="742950" lvl="1" indent="-285750">
              <a:lnSpc>
                <a:spcPct val="150000"/>
              </a:lnSpc>
              <a:buFont typeface="Wingdings" panose="05000000000000000000" pitchFamily="2" charset="2"/>
              <a:buChar char="Ø"/>
            </a:pPr>
            <a:r>
              <a:rPr lang="zh-CN" altLang="en-US" dirty="0"/>
              <a:t>输入过滤：过滤和成本函数无关的环境因素</a:t>
            </a:r>
            <a:endParaRPr lang="en-US" altLang="zh-CN" dirty="0"/>
          </a:p>
          <a:p>
            <a:pPr marL="742950" lvl="1" indent="-285750">
              <a:lnSpc>
                <a:spcPct val="150000"/>
              </a:lnSpc>
              <a:buFont typeface="Wingdings" panose="05000000000000000000" pitchFamily="2" charset="2"/>
              <a:buChar char="Ø"/>
            </a:pPr>
            <a:r>
              <a:rPr lang="zh-CN" altLang="en-US" dirty="0"/>
              <a:t>遗传算法：指导环境配置变异</a:t>
            </a:r>
            <a:endParaRPr lang="en-US" altLang="zh-CN" dirty="0"/>
          </a:p>
          <a:p>
            <a:pPr marL="742950" lvl="1" indent="-285750">
              <a:lnSpc>
                <a:spcPct val="150000"/>
              </a:lnSpc>
              <a:buFont typeface="Wingdings" panose="05000000000000000000" pitchFamily="2" charset="2"/>
              <a:buChar char="Ø"/>
            </a:pPr>
            <a:r>
              <a:rPr lang="zh-CN" altLang="en-US" dirty="0"/>
              <a:t>多目标优化：寻找最优解</a:t>
            </a:r>
            <a:endParaRPr lang="en-US" altLang="zh-CN" dirty="0"/>
          </a:p>
          <a:p>
            <a:pPr>
              <a:lnSpc>
                <a:spcPct val="150000"/>
              </a:lnSpc>
            </a:pPr>
            <a:endParaRPr lang="zh-CN" altLang="en-US" dirty="0"/>
          </a:p>
        </p:txBody>
      </p:sp>
      <p:sp>
        <p:nvSpPr>
          <p:cNvPr id="10" name="矩形 9">
            <a:extLst>
              <a:ext uri="{FF2B5EF4-FFF2-40B4-BE49-F238E27FC236}">
                <a16:creationId xmlns:a16="http://schemas.microsoft.com/office/drawing/2014/main" id="{D771A03A-1BA2-4A6D-2BB7-48965F15B01B}"/>
              </a:ext>
            </a:extLst>
          </p:cNvPr>
          <p:cNvSpPr/>
          <p:nvPr/>
        </p:nvSpPr>
        <p:spPr>
          <a:xfrm>
            <a:off x="810402" y="497730"/>
            <a:ext cx="1723549" cy="461665"/>
          </a:xfrm>
          <a:prstGeom prst="rect">
            <a:avLst/>
          </a:prstGeom>
        </p:spPr>
        <p:txBody>
          <a:bodyPr wrap="none">
            <a:spAutoFit/>
          </a:bodyPr>
          <a:lstStyle/>
          <a:p>
            <a:r>
              <a:rPr lang="zh-CN" altLang="en-US" sz="2400" b="1" dirty="0">
                <a:solidFill>
                  <a:srgbClr val="7E0C6E"/>
                </a:solidFill>
                <a:latin typeface="+mn-ea"/>
              </a:rPr>
              <a:t>设计与实现</a:t>
            </a:r>
          </a:p>
        </p:txBody>
      </p:sp>
      <p:cxnSp>
        <p:nvCxnSpPr>
          <p:cNvPr id="11" name="直接连接符 10">
            <a:extLst>
              <a:ext uri="{FF2B5EF4-FFF2-40B4-BE49-F238E27FC236}">
                <a16:creationId xmlns:a16="http://schemas.microsoft.com/office/drawing/2014/main" id="{722A6A28-0E36-AEB4-5927-41CD0E56CDF1}"/>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16F9886-B1C7-956A-8BBD-8E92C91EB542}"/>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模糊测试</a:t>
            </a:r>
          </a:p>
          <a:p>
            <a:endParaRPr lang="zh-CN" altLang="en-US" sz="2000" b="1" dirty="0">
              <a:solidFill>
                <a:srgbClr val="7E0C6E"/>
              </a:solidFill>
              <a:latin typeface="+mn-ea"/>
            </a:endParaRPr>
          </a:p>
        </p:txBody>
      </p:sp>
    </p:spTree>
    <p:extLst>
      <p:ext uri="{BB962C8B-B14F-4D97-AF65-F5344CB8AC3E}">
        <p14:creationId xmlns:p14="http://schemas.microsoft.com/office/powerpoint/2010/main" val="94084056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sp>
        <p:nvSpPr>
          <p:cNvPr id="8" name="矩形 7">
            <a:extLst>
              <a:ext uri="{FF2B5EF4-FFF2-40B4-BE49-F238E27FC236}">
                <a16:creationId xmlns:a16="http://schemas.microsoft.com/office/drawing/2014/main" id="{B1A7B0CA-6643-42C1-AE9A-8FEDB933DFA9}"/>
              </a:ext>
            </a:extLst>
          </p:cNvPr>
          <p:cNvSpPr/>
          <p:nvPr/>
        </p:nvSpPr>
        <p:spPr>
          <a:xfrm>
            <a:off x="92467" y="446091"/>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模拟仿真</a:t>
            </a:r>
          </a:p>
          <a:p>
            <a:endParaRPr lang="zh-CN" altLang="en-US" sz="2000" b="1" dirty="0">
              <a:solidFill>
                <a:srgbClr val="7E0C6E"/>
              </a:solidFill>
              <a:latin typeface="+mn-ea"/>
            </a:endParaRPr>
          </a:p>
        </p:txBody>
      </p:sp>
      <p:sp>
        <p:nvSpPr>
          <p:cNvPr id="5" name="文本框 4">
            <a:extLst>
              <a:ext uri="{FF2B5EF4-FFF2-40B4-BE49-F238E27FC236}">
                <a16:creationId xmlns:a16="http://schemas.microsoft.com/office/drawing/2014/main" id="{EC10D65D-5687-E2E7-B136-13669D761796}"/>
              </a:ext>
            </a:extLst>
          </p:cNvPr>
          <p:cNvSpPr txBox="1"/>
          <p:nvPr/>
        </p:nvSpPr>
        <p:spPr>
          <a:xfrm>
            <a:off x="810400" y="1507519"/>
            <a:ext cx="3214341" cy="128990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dirty="0">
                <a:latin typeface="+mn-ea"/>
              </a:rPr>
              <a:t>Gazebo</a:t>
            </a:r>
            <a:r>
              <a:rPr lang="zh-CN" altLang="en-US" dirty="0">
                <a:latin typeface="+mn-ea"/>
              </a:rPr>
              <a:t>模拟器</a:t>
            </a:r>
            <a:endParaRPr lang="en-US" altLang="zh-CN" dirty="0">
              <a:latin typeface="+mn-ea"/>
            </a:endParaRPr>
          </a:p>
          <a:p>
            <a:pPr marL="742950" lvl="1" indent="-285750">
              <a:lnSpc>
                <a:spcPct val="150000"/>
              </a:lnSpc>
              <a:buFont typeface="Arial" panose="020B0604020202020204" pitchFamily="34" charset="0"/>
              <a:buChar char="•"/>
            </a:pPr>
            <a:r>
              <a:rPr lang="zh-CN" altLang="en-US" dirty="0">
                <a:latin typeface="+mn-ea"/>
              </a:rPr>
              <a:t>真实的</a:t>
            </a:r>
            <a:r>
              <a:rPr lang="en-US" altLang="zh-CN" dirty="0">
                <a:latin typeface="+mn-ea"/>
              </a:rPr>
              <a:t>3D</a:t>
            </a:r>
            <a:r>
              <a:rPr lang="zh-CN" altLang="en-US" dirty="0">
                <a:latin typeface="+mn-ea"/>
              </a:rPr>
              <a:t>模拟</a:t>
            </a:r>
            <a:endParaRPr lang="en-US" altLang="zh-CN" dirty="0">
              <a:latin typeface="+mn-ea"/>
            </a:endParaRPr>
          </a:p>
          <a:p>
            <a:pPr marL="742950" lvl="1" indent="-285750">
              <a:lnSpc>
                <a:spcPct val="150000"/>
              </a:lnSpc>
              <a:buFont typeface="Arial" panose="020B0604020202020204" pitchFamily="34" charset="0"/>
              <a:buChar char="•"/>
            </a:pPr>
            <a:r>
              <a:rPr lang="zh-CN" altLang="en-US" dirty="0">
                <a:latin typeface="+mn-ea"/>
              </a:rPr>
              <a:t>仿真描述格式（</a:t>
            </a:r>
            <a:r>
              <a:rPr lang="en-US" altLang="zh-CN" dirty="0">
                <a:latin typeface="+mn-ea"/>
              </a:rPr>
              <a:t>SDF</a:t>
            </a:r>
            <a:r>
              <a:rPr lang="zh-CN" altLang="en-US" dirty="0">
                <a:latin typeface="+mn-ea"/>
              </a:rPr>
              <a:t>）</a:t>
            </a:r>
          </a:p>
        </p:txBody>
      </p:sp>
      <p:pic>
        <p:nvPicPr>
          <p:cNvPr id="7" name="图片 6">
            <a:extLst>
              <a:ext uri="{FF2B5EF4-FFF2-40B4-BE49-F238E27FC236}">
                <a16:creationId xmlns:a16="http://schemas.microsoft.com/office/drawing/2014/main" id="{C2FE639A-BD4D-1A46-D79B-A3474853F1B2}"/>
              </a:ext>
            </a:extLst>
          </p:cNvPr>
          <p:cNvPicPr>
            <a:picLocks noChangeAspect="1"/>
          </p:cNvPicPr>
          <p:nvPr/>
        </p:nvPicPr>
        <p:blipFill>
          <a:blip r:embed="rId4"/>
          <a:stretch>
            <a:fillRect/>
          </a:stretch>
        </p:blipFill>
        <p:spPr>
          <a:xfrm>
            <a:off x="922118" y="2881872"/>
            <a:ext cx="4368883" cy="3496270"/>
          </a:xfrm>
          <a:prstGeom prst="rect">
            <a:avLst/>
          </a:prstGeom>
        </p:spPr>
      </p:pic>
      <p:pic>
        <p:nvPicPr>
          <p:cNvPr id="10" name="图片 9">
            <a:extLst>
              <a:ext uri="{FF2B5EF4-FFF2-40B4-BE49-F238E27FC236}">
                <a16:creationId xmlns:a16="http://schemas.microsoft.com/office/drawing/2014/main" id="{165AB6BD-1AF3-32B1-FD35-B08B2609EB85}"/>
              </a:ext>
            </a:extLst>
          </p:cNvPr>
          <p:cNvPicPr>
            <a:picLocks noChangeAspect="1"/>
          </p:cNvPicPr>
          <p:nvPr/>
        </p:nvPicPr>
        <p:blipFill>
          <a:blip r:embed="rId5"/>
          <a:stretch>
            <a:fillRect/>
          </a:stretch>
        </p:blipFill>
        <p:spPr>
          <a:xfrm>
            <a:off x="6501416" y="4954051"/>
            <a:ext cx="4512814" cy="1454009"/>
          </a:xfrm>
          <a:prstGeom prst="rect">
            <a:avLst/>
          </a:prstGeom>
        </p:spPr>
      </p:pic>
      <p:pic>
        <p:nvPicPr>
          <p:cNvPr id="15" name="图片 14">
            <a:extLst>
              <a:ext uri="{FF2B5EF4-FFF2-40B4-BE49-F238E27FC236}">
                <a16:creationId xmlns:a16="http://schemas.microsoft.com/office/drawing/2014/main" id="{42B4B23A-D87E-7D93-D419-0430FA4E11DA}"/>
              </a:ext>
            </a:extLst>
          </p:cNvPr>
          <p:cNvPicPr>
            <a:picLocks noChangeAspect="1"/>
          </p:cNvPicPr>
          <p:nvPr/>
        </p:nvPicPr>
        <p:blipFill>
          <a:blip r:embed="rId6"/>
          <a:stretch>
            <a:fillRect/>
          </a:stretch>
        </p:blipFill>
        <p:spPr>
          <a:xfrm>
            <a:off x="6501416" y="1617329"/>
            <a:ext cx="4512814" cy="3150455"/>
          </a:xfrm>
          <a:prstGeom prst="rect">
            <a:avLst/>
          </a:prstGeom>
        </p:spPr>
      </p:pic>
      <p:sp>
        <p:nvSpPr>
          <p:cNvPr id="12" name="矩形 11">
            <a:extLst>
              <a:ext uri="{FF2B5EF4-FFF2-40B4-BE49-F238E27FC236}">
                <a16:creationId xmlns:a16="http://schemas.microsoft.com/office/drawing/2014/main" id="{7D57E1CE-3669-5E30-E804-A95AC18422EB}"/>
              </a:ext>
            </a:extLst>
          </p:cNvPr>
          <p:cNvSpPr/>
          <p:nvPr/>
        </p:nvSpPr>
        <p:spPr>
          <a:xfrm>
            <a:off x="810402" y="497730"/>
            <a:ext cx="1723549" cy="461665"/>
          </a:xfrm>
          <a:prstGeom prst="rect">
            <a:avLst/>
          </a:prstGeom>
        </p:spPr>
        <p:txBody>
          <a:bodyPr wrap="none">
            <a:spAutoFit/>
          </a:bodyPr>
          <a:lstStyle/>
          <a:p>
            <a:r>
              <a:rPr lang="zh-CN" altLang="en-US" sz="2400" b="1" dirty="0">
                <a:solidFill>
                  <a:srgbClr val="7E0C6E"/>
                </a:solidFill>
                <a:latin typeface="+mn-ea"/>
              </a:rPr>
              <a:t>设计与实现</a:t>
            </a:r>
          </a:p>
        </p:txBody>
      </p:sp>
    </p:spTree>
    <p:extLst>
      <p:ext uri="{BB962C8B-B14F-4D97-AF65-F5344CB8AC3E}">
        <p14:creationId xmlns:p14="http://schemas.microsoft.com/office/powerpoint/2010/main" val="217058460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sp>
        <p:nvSpPr>
          <p:cNvPr id="8" name="矩形 7">
            <a:extLst>
              <a:ext uri="{FF2B5EF4-FFF2-40B4-BE49-F238E27FC236}">
                <a16:creationId xmlns:a16="http://schemas.microsoft.com/office/drawing/2014/main" id="{B1A7B0CA-6643-42C1-AE9A-8FEDB933DFA9}"/>
              </a:ext>
            </a:extLst>
          </p:cNvPr>
          <p:cNvSpPr/>
          <p:nvPr/>
        </p:nvSpPr>
        <p:spPr>
          <a:xfrm>
            <a:off x="92467" y="446091"/>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多目标优化</a:t>
            </a:r>
          </a:p>
          <a:p>
            <a:endParaRPr lang="zh-CN" altLang="en-US" sz="2000" b="1" dirty="0">
              <a:solidFill>
                <a:srgbClr val="7E0C6E"/>
              </a:solidFill>
              <a:latin typeface="+mn-ea"/>
            </a:endParaRPr>
          </a:p>
        </p:txBody>
      </p:sp>
      <p:sp>
        <p:nvSpPr>
          <p:cNvPr id="5" name="文本框 4">
            <a:extLst>
              <a:ext uri="{FF2B5EF4-FFF2-40B4-BE49-F238E27FC236}">
                <a16:creationId xmlns:a16="http://schemas.microsoft.com/office/drawing/2014/main" id="{0A9F6B4C-DDAF-2267-7255-899198108D72}"/>
              </a:ext>
            </a:extLst>
          </p:cNvPr>
          <p:cNvSpPr txBox="1"/>
          <p:nvPr/>
        </p:nvSpPr>
        <p:spPr>
          <a:xfrm>
            <a:off x="2070588" y="4316535"/>
            <a:ext cx="7239995" cy="128990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latin typeface="+mn-ea"/>
              </a:rPr>
              <a:t>将寻找信息物理不一致问题转换为多目标优化问题</a:t>
            </a:r>
            <a:endParaRPr lang="en-US" altLang="zh-CN" dirty="0">
              <a:latin typeface="+mn-ea"/>
            </a:endParaRPr>
          </a:p>
          <a:p>
            <a:pPr marL="285750" indent="-285750">
              <a:lnSpc>
                <a:spcPct val="150000"/>
              </a:lnSpc>
              <a:buFont typeface="Arial" panose="020B0604020202020204" pitchFamily="34" charset="0"/>
              <a:buChar char="•"/>
            </a:pPr>
            <a:r>
              <a:rPr lang="en-US" altLang="zh-CN" dirty="0">
                <a:latin typeface="+mn-ea"/>
              </a:rPr>
              <a:t>over-approximation</a:t>
            </a:r>
            <a:r>
              <a:rPr lang="zh-CN" altLang="en-US" dirty="0">
                <a:latin typeface="+mn-ea"/>
              </a:rPr>
              <a:t>：最大化</a:t>
            </a:r>
            <a:r>
              <a:rPr lang="en-US" altLang="zh-CN" dirty="0">
                <a:latin typeface="+mn-ea"/>
              </a:rPr>
              <a:t>cyber cost</a:t>
            </a:r>
            <a:r>
              <a:rPr lang="zh-CN" altLang="en-US" dirty="0">
                <a:latin typeface="+mn-ea"/>
              </a:rPr>
              <a:t>，最小化</a:t>
            </a:r>
            <a:r>
              <a:rPr lang="en-US" altLang="zh-CN" dirty="0">
                <a:latin typeface="+mn-ea"/>
              </a:rPr>
              <a:t>physical cost</a:t>
            </a:r>
          </a:p>
          <a:p>
            <a:pPr marL="285750" indent="-285750">
              <a:lnSpc>
                <a:spcPct val="150000"/>
              </a:lnSpc>
              <a:buFont typeface="Arial" panose="020B0604020202020204" pitchFamily="34" charset="0"/>
              <a:buChar char="•"/>
            </a:pPr>
            <a:r>
              <a:rPr lang="en-US" altLang="zh-CN" dirty="0">
                <a:latin typeface="+mn-ea"/>
              </a:rPr>
              <a:t>under-approximation</a:t>
            </a:r>
            <a:r>
              <a:rPr lang="zh-CN" altLang="en-US" dirty="0">
                <a:latin typeface="+mn-ea"/>
              </a:rPr>
              <a:t>：最小化</a:t>
            </a:r>
            <a:r>
              <a:rPr lang="en-US" altLang="zh-CN" dirty="0">
                <a:latin typeface="+mn-ea"/>
              </a:rPr>
              <a:t>cyber cost</a:t>
            </a:r>
            <a:r>
              <a:rPr lang="zh-CN" altLang="en-US" dirty="0">
                <a:latin typeface="+mn-ea"/>
              </a:rPr>
              <a:t>，最大化</a:t>
            </a:r>
            <a:r>
              <a:rPr lang="en-US" altLang="zh-CN" dirty="0">
                <a:latin typeface="+mn-ea"/>
              </a:rPr>
              <a:t>physical cost</a:t>
            </a:r>
          </a:p>
        </p:txBody>
      </p:sp>
      <p:pic>
        <p:nvPicPr>
          <p:cNvPr id="10" name="图片 9">
            <a:extLst>
              <a:ext uri="{FF2B5EF4-FFF2-40B4-BE49-F238E27FC236}">
                <a16:creationId xmlns:a16="http://schemas.microsoft.com/office/drawing/2014/main" id="{E3820F45-353F-7E3E-1F7D-9E52A1E966A0}"/>
              </a:ext>
            </a:extLst>
          </p:cNvPr>
          <p:cNvPicPr>
            <a:picLocks noChangeAspect="1"/>
          </p:cNvPicPr>
          <p:nvPr/>
        </p:nvPicPr>
        <p:blipFill>
          <a:blip r:embed="rId4"/>
          <a:stretch>
            <a:fillRect/>
          </a:stretch>
        </p:blipFill>
        <p:spPr>
          <a:xfrm>
            <a:off x="1823836" y="2130956"/>
            <a:ext cx="7294763" cy="1679293"/>
          </a:xfrm>
          <a:prstGeom prst="rect">
            <a:avLst/>
          </a:prstGeom>
        </p:spPr>
      </p:pic>
      <p:sp>
        <p:nvSpPr>
          <p:cNvPr id="12" name="文本框 11">
            <a:extLst>
              <a:ext uri="{FF2B5EF4-FFF2-40B4-BE49-F238E27FC236}">
                <a16:creationId xmlns:a16="http://schemas.microsoft.com/office/drawing/2014/main" id="{50E1053D-E1B1-D4ED-3E8D-C49703476EEF}"/>
              </a:ext>
            </a:extLst>
          </p:cNvPr>
          <p:cNvSpPr txBox="1"/>
          <p:nvPr/>
        </p:nvSpPr>
        <p:spPr>
          <a:xfrm>
            <a:off x="905933" y="1947333"/>
            <a:ext cx="184731" cy="369332"/>
          </a:xfrm>
          <a:prstGeom prst="rect">
            <a:avLst/>
          </a:prstGeom>
          <a:noFill/>
        </p:spPr>
        <p:txBody>
          <a:bodyPr wrap="none" rtlCol="0">
            <a:spAutoFit/>
          </a:bodyPr>
          <a:lstStyle/>
          <a:p>
            <a:endParaRPr lang="zh-CN" altLang="en-US" dirty="0"/>
          </a:p>
        </p:txBody>
      </p:sp>
      <p:sp>
        <p:nvSpPr>
          <p:cNvPr id="17" name="矩形 16">
            <a:extLst>
              <a:ext uri="{FF2B5EF4-FFF2-40B4-BE49-F238E27FC236}">
                <a16:creationId xmlns:a16="http://schemas.microsoft.com/office/drawing/2014/main" id="{0B8C3873-DB8E-1B04-4476-97423A3FCE16}"/>
              </a:ext>
            </a:extLst>
          </p:cNvPr>
          <p:cNvSpPr/>
          <p:nvPr/>
        </p:nvSpPr>
        <p:spPr>
          <a:xfrm>
            <a:off x="810402" y="497730"/>
            <a:ext cx="1723549" cy="461665"/>
          </a:xfrm>
          <a:prstGeom prst="rect">
            <a:avLst/>
          </a:prstGeom>
        </p:spPr>
        <p:txBody>
          <a:bodyPr wrap="none">
            <a:spAutoFit/>
          </a:bodyPr>
          <a:lstStyle/>
          <a:p>
            <a:r>
              <a:rPr lang="zh-CN" altLang="en-US" sz="2400" b="1" dirty="0">
                <a:solidFill>
                  <a:srgbClr val="7E0C6E"/>
                </a:solidFill>
                <a:latin typeface="+mn-ea"/>
              </a:rPr>
              <a:t>设计与实现</a:t>
            </a:r>
          </a:p>
        </p:txBody>
      </p:sp>
    </p:spTree>
    <p:extLst>
      <p:ext uri="{BB962C8B-B14F-4D97-AF65-F5344CB8AC3E}">
        <p14:creationId xmlns:p14="http://schemas.microsoft.com/office/powerpoint/2010/main" val="12291266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CAD8693-B3C7-4592-8B0E-01A360514227}"/>
              </a:ext>
            </a:extLst>
          </p:cNvPr>
          <p:cNvPicPr>
            <a:picLocks noChangeAspect="1"/>
          </p:cNvPicPr>
          <p:nvPr/>
        </p:nvPicPr>
        <p:blipFill rotWithShape="1">
          <a:blip r:embed="rId2">
            <a:extLst>
              <a:ext uri="{28A0092B-C50C-407E-A947-70E740481C1C}">
                <a14:useLocalDpi xmlns:a14="http://schemas.microsoft.com/office/drawing/2010/main" val="0"/>
              </a:ext>
            </a:extLst>
          </a:blip>
          <a:srcRect b="49937"/>
          <a:stretch/>
        </p:blipFill>
        <p:spPr>
          <a:xfrm>
            <a:off x="0" y="-1"/>
            <a:ext cx="12192000" cy="3429001"/>
          </a:xfrm>
          <a:prstGeom prst="rect">
            <a:avLst/>
          </a:prstGeom>
        </p:spPr>
      </p:pic>
      <p:sp>
        <p:nvSpPr>
          <p:cNvPr id="8" name="矩形 7">
            <a:extLst>
              <a:ext uri="{FF2B5EF4-FFF2-40B4-BE49-F238E27FC236}">
                <a16:creationId xmlns:a16="http://schemas.microsoft.com/office/drawing/2014/main" id="{A49EAA06-D3F1-4DC4-B3BD-ABF27300D3F5}"/>
              </a:ext>
            </a:extLst>
          </p:cNvPr>
          <p:cNvSpPr/>
          <p:nvPr/>
        </p:nvSpPr>
        <p:spPr>
          <a:xfrm>
            <a:off x="0" y="0"/>
            <a:ext cx="12192000" cy="3429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97AB5CB-9024-4460-BE0E-CB391507E1F0}"/>
              </a:ext>
            </a:extLst>
          </p:cNvPr>
          <p:cNvSpPr/>
          <p:nvPr/>
        </p:nvSpPr>
        <p:spPr>
          <a:xfrm>
            <a:off x="4405605" y="1620040"/>
            <a:ext cx="3380789" cy="1103705"/>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b="1" dirty="0">
                <a:latin typeface="+mn-ea"/>
              </a:rPr>
              <a:t>目录</a:t>
            </a:r>
          </a:p>
        </p:txBody>
      </p:sp>
      <p:sp>
        <p:nvSpPr>
          <p:cNvPr id="10" name="矩形 9">
            <a:extLst>
              <a:ext uri="{FF2B5EF4-FFF2-40B4-BE49-F238E27FC236}">
                <a16:creationId xmlns:a16="http://schemas.microsoft.com/office/drawing/2014/main" id="{735FB29B-A90F-4AE9-A18A-8E404DDAB563}"/>
              </a:ext>
            </a:extLst>
          </p:cNvPr>
          <p:cNvSpPr/>
          <p:nvPr/>
        </p:nvSpPr>
        <p:spPr>
          <a:xfrm>
            <a:off x="4043160" y="1501714"/>
            <a:ext cx="4105678" cy="1340355"/>
          </a:xfrm>
          <a:prstGeom prst="rect">
            <a:avLst/>
          </a:prstGeom>
          <a:no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方正姚体" panose="02010601030101010101" pitchFamily="2" charset="-122"/>
              <a:ea typeface="方正姚体" panose="02010601030101010101" pitchFamily="2" charset="-122"/>
            </a:endParaRPr>
          </a:p>
        </p:txBody>
      </p:sp>
      <p:grpSp>
        <p:nvGrpSpPr>
          <p:cNvPr id="2" name="组合 1">
            <a:extLst>
              <a:ext uri="{FF2B5EF4-FFF2-40B4-BE49-F238E27FC236}">
                <a16:creationId xmlns:a16="http://schemas.microsoft.com/office/drawing/2014/main" id="{A758AD4B-0FFF-214C-97A1-293976AED24F}"/>
              </a:ext>
            </a:extLst>
          </p:cNvPr>
          <p:cNvGrpSpPr/>
          <p:nvPr/>
        </p:nvGrpSpPr>
        <p:grpSpPr>
          <a:xfrm>
            <a:off x="707855" y="4140812"/>
            <a:ext cx="2225140" cy="1620368"/>
            <a:chOff x="707855" y="4140812"/>
            <a:chExt cx="2225140" cy="1620368"/>
          </a:xfrm>
        </p:grpSpPr>
        <p:sp>
          <p:nvSpPr>
            <p:cNvPr id="15" name="矩形 14">
              <a:extLst>
                <a:ext uri="{FF2B5EF4-FFF2-40B4-BE49-F238E27FC236}">
                  <a16:creationId xmlns:a16="http://schemas.microsoft.com/office/drawing/2014/main" id="{03E573D7-97FE-490F-A14B-D08C027B0769}"/>
                </a:ext>
              </a:extLst>
            </p:cNvPr>
            <p:cNvSpPr/>
            <p:nvPr/>
          </p:nvSpPr>
          <p:spPr>
            <a:xfrm>
              <a:off x="1449660" y="4140812"/>
              <a:ext cx="741530" cy="650710"/>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方正粗黑宋简体" panose="02000000000000000000" pitchFamily="2" charset="-122"/>
                  <a:ea typeface="方正粗黑宋简体" panose="02000000000000000000" pitchFamily="2" charset="-122"/>
                </a:rPr>
                <a:t>01</a:t>
              </a:r>
              <a:endParaRPr lang="zh-CN" altLang="en-US" sz="3600" b="1" dirty="0">
                <a:solidFill>
                  <a:schemeClr val="bg1"/>
                </a:solidFill>
                <a:latin typeface="方正粗黑宋简体" panose="02000000000000000000" pitchFamily="2" charset="-122"/>
                <a:ea typeface="方正粗黑宋简体" panose="02000000000000000000" pitchFamily="2" charset="-122"/>
              </a:endParaRPr>
            </a:p>
          </p:txBody>
        </p:sp>
        <p:sp>
          <p:nvSpPr>
            <p:cNvPr id="23" name="文本框 22">
              <a:extLst>
                <a:ext uri="{FF2B5EF4-FFF2-40B4-BE49-F238E27FC236}">
                  <a16:creationId xmlns:a16="http://schemas.microsoft.com/office/drawing/2014/main" id="{73DC2C62-0DA0-4D49-B85F-684F56E9BE24}"/>
                </a:ext>
              </a:extLst>
            </p:cNvPr>
            <p:cNvSpPr txBox="1"/>
            <p:nvPr/>
          </p:nvSpPr>
          <p:spPr>
            <a:xfrm>
              <a:off x="707855" y="5237960"/>
              <a:ext cx="2225140" cy="523220"/>
            </a:xfrm>
            <a:prstGeom prst="rect">
              <a:avLst/>
            </a:prstGeom>
            <a:noFill/>
          </p:spPr>
          <p:txBody>
            <a:bodyPr wrap="square" rtlCol="0">
              <a:spAutoFit/>
            </a:bodyPr>
            <a:lstStyle/>
            <a:p>
              <a:pPr algn="ctr"/>
              <a:r>
                <a:rPr lang="zh-CN" altLang="en-US" sz="2800" b="1" dirty="0">
                  <a:solidFill>
                    <a:srgbClr val="7E0C6E"/>
                  </a:solidFill>
                  <a:latin typeface="+mj-ea"/>
                  <a:ea typeface="+mj-ea"/>
                </a:rPr>
                <a:t>研究背景</a:t>
              </a:r>
            </a:p>
          </p:txBody>
        </p:sp>
      </p:grpSp>
      <p:grpSp>
        <p:nvGrpSpPr>
          <p:cNvPr id="3" name="组合 2">
            <a:extLst>
              <a:ext uri="{FF2B5EF4-FFF2-40B4-BE49-F238E27FC236}">
                <a16:creationId xmlns:a16="http://schemas.microsoft.com/office/drawing/2014/main" id="{F05BD348-720A-1B4F-A5AE-5D75EA74EC15}"/>
              </a:ext>
            </a:extLst>
          </p:cNvPr>
          <p:cNvGrpSpPr/>
          <p:nvPr/>
        </p:nvGrpSpPr>
        <p:grpSpPr>
          <a:xfrm>
            <a:off x="3531437" y="4140812"/>
            <a:ext cx="2225140" cy="1620368"/>
            <a:chOff x="4978770" y="4140812"/>
            <a:chExt cx="2225140" cy="1620368"/>
          </a:xfrm>
        </p:grpSpPr>
        <p:sp>
          <p:nvSpPr>
            <p:cNvPr id="22" name="矩形 21">
              <a:extLst>
                <a:ext uri="{FF2B5EF4-FFF2-40B4-BE49-F238E27FC236}">
                  <a16:creationId xmlns:a16="http://schemas.microsoft.com/office/drawing/2014/main" id="{0DA6C42C-391B-41D6-AF13-22B68F36DB84}"/>
                </a:ext>
              </a:extLst>
            </p:cNvPr>
            <p:cNvSpPr/>
            <p:nvPr/>
          </p:nvSpPr>
          <p:spPr>
            <a:xfrm>
              <a:off x="5720575" y="4140812"/>
              <a:ext cx="741530" cy="650710"/>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方正粗黑宋简体" panose="02000000000000000000" pitchFamily="2" charset="-122"/>
                  <a:ea typeface="方正粗黑宋简体" panose="02000000000000000000" pitchFamily="2" charset="-122"/>
                </a:rPr>
                <a:t>02</a:t>
              </a:r>
              <a:endParaRPr lang="zh-CN" altLang="en-US" sz="3600" b="1" dirty="0">
                <a:solidFill>
                  <a:schemeClr val="bg1"/>
                </a:solidFill>
                <a:latin typeface="方正粗黑宋简体" panose="02000000000000000000" pitchFamily="2" charset="-122"/>
                <a:ea typeface="方正粗黑宋简体" panose="02000000000000000000" pitchFamily="2" charset="-122"/>
              </a:endParaRPr>
            </a:p>
          </p:txBody>
        </p:sp>
        <p:sp>
          <p:nvSpPr>
            <p:cNvPr id="26" name="文本框 25">
              <a:extLst>
                <a:ext uri="{FF2B5EF4-FFF2-40B4-BE49-F238E27FC236}">
                  <a16:creationId xmlns:a16="http://schemas.microsoft.com/office/drawing/2014/main" id="{DEFB2F30-DA87-4AD5-8EB4-BF57092CD256}"/>
                </a:ext>
              </a:extLst>
            </p:cNvPr>
            <p:cNvSpPr txBox="1"/>
            <p:nvPr/>
          </p:nvSpPr>
          <p:spPr>
            <a:xfrm>
              <a:off x="4978770" y="5237960"/>
              <a:ext cx="2225140" cy="523220"/>
            </a:xfrm>
            <a:prstGeom prst="rect">
              <a:avLst/>
            </a:prstGeom>
            <a:noFill/>
          </p:spPr>
          <p:txBody>
            <a:bodyPr wrap="square" rtlCol="0">
              <a:spAutoFit/>
            </a:bodyPr>
            <a:lstStyle/>
            <a:p>
              <a:pPr algn="ctr"/>
              <a:r>
                <a:rPr lang="zh-CN" altLang="en-US" sz="2800" b="1" dirty="0">
                  <a:solidFill>
                    <a:srgbClr val="7E0C6E"/>
                  </a:solidFill>
                  <a:latin typeface="+mj-ea"/>
                  <a:ea typeface="+mj-ea"/>
                </a:rPr>
                <a:t>设计与实现</a:t>
              </a:r>
            </a:p>
          </p:txBody>
        </p:sp>
      </p:grpSp>
      <p:grpSp>
        <p:nvGrpSpPr>
          <p:cNvPr id="4" name="组合 3">
            <a:extLst>
              <a:ext uri="{FF2B5EF4-FFF2-40B4-BE49-F238E27FC236}">
                <a16:creationId xmlns:a16="http://schemas.microsoft.com/office/drawing/2014/main" id="{6ED9D2F6-998F-4547-853C-EE55CF8AB74F}"/>
              </a:ext>
            </a:extLst>
          </p:cNvPr>
          <p:cNvGrpSpPr/>
          <p:nvPr/>
        </p:nvGrpSpPr>
        <p:grpSpPr>
          <a:xfrm>
            <a:off x="6355019" y="4140812"/>
            <a:ext cx="2225140" cy="1620368"/>
            <a:chOff x="7091847" y="4140812"/>
            <a:chExt cx="2225140" cy="1620368"/>
          </a:xfrm>
        </p:grpSpPr>
        <p:sp>
          <p:nvSpPr>
            <p:cNvPr id="21" name="矩形 20">
              <a:extLst>
                <a:ext uri="{FF2B5EF4-FFF2-40B4-BE49-F238E27FC236}">
                  <a16:creationId xmlns:a16="http://schemas.microsoft.com/office/drawing/2014/main" id="{C55D4BE1-7504-47DC-9510-C1B2B574A74C}"/>
                </a:ext>
              </a:extLst>
            </p:cNvPr>
            <p:cNvSpPr/>
            <p:nvPr/>
          </p:nvSpPr>
          <p:spPr>
            <a:xfrm>
              <a:off x="7833652" y="4140812"/>
              <a:ext cx="741530" cy="650710"/>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方正粗黑宋简体" panose="02000000000000000000" pitchFamily="2" charset="-122"/>
                  <a:ea typeface="方正粗黑宋简体" panose="02000000000000000000" pitchFamily="2" charset="-122"/>
                </a:rPr>
                <a:t>03</a:t>
              </a:r>
              <a:endParaRPr lang="zh-CN" altLang="en-US" sz="3600" b="1" dirty="0">
                <a:solidFill>
                  <a:schemeClr val="bg1"/>
                </a:solidFill>
                <a:latin typeface="方正粗黑宋简体" panose="02000000000000000000" pitchFamily="2" charset="-122"/>
                <a:ea typeface="方正粗黑宋简体" panose="02000000000000000000" pitchFamily="2" charset="-122"/>
              </a:endParaRPr>
            </a:p>
          </p:txBody>
        </p:sp>
        <p:sp>
          <p:nvSpPr>
            <p:cNvPr id="27" name="文本框 26">
              <a:extLst>
                <a:ext uri="{FF2B5EF4-FFF2-40B4-BE49-F238E27FC236}">
                  <a16:creationId xmlns:a16="http://schemas.microsoft.com/office/drawing/2014/main" id="{A31FC246-514E-481C-AA3C-5BE3E0342759}"/>
                </a:ext>
              </a:extLst>
            </p:cNvPr>
            <p:cNvSpPr txBox="1"/>
            <p:nvPr/>
          </p:nvSpPr>
          <p:spPr>
            <a:xfrm>
              <a:off x="7091847" y="5237960"/>
              <a:ext cx="2225140" cy="523220"/>
            </a:xfrm>
            <a:prstGeom prst="rect">
              <a:avLst/>
            </a:prstGeom>
            <a:noFill/>
          </p:spPr>
          <p:txBody>
            <a:bodyPr wrap="square" rtlCol="0">
              <a:spAutoFit/>
            </a:bodyPr>
            <a:lstStyle/>
            <a:p>
              <a:pPr algn="ctr"/>
              <a:r>
                <a:rPr lang="zh-CN" altLang="en-US" sz="2800" b="1" dirty="0">
                  <a:solidFill>
                    <a:srgbClr val="7E0C6E"/>
                  </a:solidFill>
                  <a:latin typeface="+mj-ea"/>
                  <a:ea typeface="+mj-ea"/>
                </a:rPr>
                <a:t>实验评估</a:t>
              </a:r>
            </a:p>
          </p:txBody>
        </p:sp>
      </p:grpSp>
      <p:grpSp>
        <p:nvGrpSpPr>
          <p:cNvPr id="5" name="组合 4">
            <a:extLst>
              <a:ext uri="{FF2B5EF4-FFF2-40B4-BE49-F238E27FC236}">
                <a16:creationId xmlns:a16="http://schemas.microsoft.com/office/drawing/2014/main" id="{29DF1EF8-533D-A14B-9A09-CD0153472CD7}"/>
              </a:ext>
            </a:extLst>
          </p:cNvPr>
          <p:cNvGrpSpPr/>
          <p:nvPr/>
        </p:nvGrpSpPr>
        <p:grpSpPr>
          <a:xfrm>
            <a:off x="9178602" y="4140812"/>
            <a:ext cx="2225140" cy="1620368"/>
            <a:chOff x="9178602" y="4140812"/>
            <a:chExt cx="2225140" cy="1620368"/>
          </a:xfrm>
        </p:grpSpPr>
        <p:sp>
          <p:nvSpPr>
            <p:cNvPr id="17" name="矩形 16">
              <a:extLst>
                <a:ext uri="{FF2B5EF4-FFF2-40B4-BE49-F238E27FC236}">
                  <a16:creationId xmlns:a16="http://schemas.microsoft.com/office/drawing/2014/main" id="{FE8438BA-A100-4A4D-836B-D5F3B23E0B77}"/>
                </a:ext>
              </a:extLst>
            </p:cNvPr>
            <p:cNvSpPr/>
            <p:nvPr/>
          </p:nvSpPr>
          <p:spPr>
            <a:xfrm>
              <a:off x="9920407" y="4140812"/>
              <a:ext cx="741530" cy="650710"/>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方正粗黑宋简体" panose="02000000000000000000" pitchFamily="2" charset="-122"/>
                  <a:ea typeface="方正粗黑宋简体" panose="02000000000000000000" pitchFamily="2" charset="-122"/>
                </a:rPr>
                <a:t>04</a:t>
              </a:r>
              <a:endParaRPr lang="zh-CN" altLang="en-US" sz="3600" b="1" dirty="0">
                <a:solidFill>
                  <a:schemeClr val="bg1"/>
                </a:solidFill>
                <a:latin typeface="方正粗黑宋简体" panose="02000000000000000000" pitchFamily="2" charset="-122"/>
                <a:ea typeface="方正粗黑宋简体" panose="02000000000000000000" pitchFamily="2" charset="-122"/>
              </a:endParaRPr>
            </a:p>
          </p:txBody>
        </p:sp>
        <p:sp>
          <p:nvSpPr>
            <p:cNvPr id="18" name="文本框 17">
              <a:extLst>
                <a:ext uri="{FF2B5EF4-FFF2-40B4-BE49-F238E27FC236}">
                  <a16:creationId xmlns:a16="http://schemas.microsoft.com/office/drawing/2014/main" id="{38505ABA-C735-4878-AAAA-14D2D2554096}"/>
                </a:ext>
              </a:extLst>
            </p:cNvPr>
            <p:cNvSpPr txBox="1"/>
            <p:nvPr/>
          </p:nvSpPr>
          <p:spPr>
            <a:xfrm>
              <a:off x="9178602" y="5237960"/>
              <a:ext cx="2225140" cy="523220"/>
            </a:xfrm>
            <a:prstGeom prst="rect">
              <a:avLst/>
            </a:prstGeom>
            <a:noFill/>
          </p:spPr>
          <p:txBody>
            <a:bodyPr wrap="square" rtlCol="0">
              <a:spAutoFit/>
            </a:bodyPr>
            <a:lstStyle/>
            <a:p>
              <a:pPr algn="ctr"/>
              <a:r>
                <a:rPr lang="zh-CN" altLang="en-US" sz="2800" b="1" dirty="0">
                  <a:solidFill>
                    <a:srgbClr val="7E0C6E"/>
                  </a:solidFill>
                  <a:latin typeface="+mj-ea"/>
                  <a:ea typeface="+mj-ea"/>
                </a:rPr>
                <a:t>总结与思考</a:t>
              </a:r>
            </a:p>
          </p:txBody>
        </p:sp>
      </p:grpSp>
    </p:spTree>
    <p:extLst>
      <p:ext uri="{BB962C8B-B14F-4D97-AF65-F5344CB8AC3E}">
        <p14:creationId xmlns:p14="http://schemas.microsoft.com/office/powerpoint/2010/main" val="68071081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F6789B7-0A11-49D9-83C5-D8BBEB967CEC}"/>
              </a:ext>
            </a:extLst>
          </p:cNvPr>
          <p:cNvSpPr/>
          <p:nvPr/>
        </p:nvSpPr>
        <p:spPr>
          <a:xfrm>
            <a:off x="0" y="0"/>
            <a:ext cx="12192000" cy="6858000"/>
          </a:xfrm>
          <a:prstGeom prst="rect">
            <a:avLst/>
          </a:prstGeom>
          <a:gradFill>
            <a:gsLst>
              <a:gs pos="0">
                <a:schemeClr val="bg1">
                  <a:alpha val="0"/>
                </a:schemeClr>
              </a:gs>
              <a:gs pos="60000">
                <a:schemeClr val="bg1">
                  <a:alpha val="84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20D0E842-0036-4DD5-A091-AE2BCE7FF689}"/>
              </a:ext>
            </a:extLst>
          </p:cNvPr>
          <p:cNvSpPr/>
          <p:nvPr/>
        </p:nvSpPr>
        <p:spPr>
          <a:xfrm>
            <a:off x="5044268" y="5910065"/>
            <a:ext cx="2103461" cy="369332"/>
          </a:xfrm>
          <a:prstGeom prst="rect">
            <a:avLst/>
          </a:prstGeom>
        </p:spPr>
        <p:txBody>
          <a:bodyPr wrap="none">
            <a:spAutoFit/>
          </a:bodyPr>
          <a:lstStyle/>
          <a:p>
            <a:r>
              <a:rPr lang="zh-CN" altLang="en-US" b="1" dirty="0">
                <a:solidFill>
                  <a:srgbClr val="7E0C6E"/>
                </a:solidFill>
                <a:latin typeface="方正姚体" panose="02010601030101010101" pitchFamily="2" charset="-122"/>
                <a:ea typeface="方正姚体" panose="02010601030101010101" pitchFamily="2" charset="-122"/>
              </a:rPr>
              <a:t>允公允能 日新月异</a:t>
            </a:r>
          </a:p>
        </p:txBody>
      </p:sp>
      <p:sp>
        <p:nvSpPr>
          <p:cNvPr id="8" name="矩形 7">
            <a:extLst>
              <a:ext uri="{FF2B5EF4-FFF2-40B4-BE49-F238E27FC236}">
                <a16:creationId xmlns:a16="http://schemas.microsoft.com/office/drawing/2014/main" id="{A0F7183A-E0B9-451D-880D-31465C5CA2A3}"/>
              </a:ext>
            </a:extLst>
          </p:cNvPr>
          <p:cNvSpPr/>
          <p:nvPr/>
        </p:nvSpPr>
        <p:spPr>
          <a:xfrm flipV="1">
            <a:off x="5411787" y="6364263"/>
            <a:ext cx="1368425" cy="45719"/>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B81066BB-71DF-424D-BFA3-63204DA0128E}"/>
              </a:ext>
            </a:extLst>
          </p:cNvPr>
          <p:cNvSpPr/>
          <p:nvPr/>
        </p:nvSpPr>
        <p:spPr>
          <a:xfrm>
            <a:off x="4618670" y="2796862"/>
            <a:ext cx="2954655" cy="923330"/>
          </a:xfrm>
          <a:prstGeom prst="rect">
            <a:avLst/>
          </a:prstGeom>
        </p:spPr>
        <p:txBody>
          <a:bodyPr wrap="none">
            <a:spAutoFit/>
          </a:bodyPr>
          <a:lstStyle/>
          <a:p>
            <a:r>
              <a:rPr lang="zh-CN" altLang="en-US" sz="5400" b="1" dirty="0">
                <a:solidFill>
                  <a:srgbClr val="7E0C6E"/>
                </a:solidFill>
                <a:latin typeface="+mj-ea"/>
                <a:ea typeface="+mj-ea"/>
              </a:rPr>
              <a:t>实验评估</a:t>
            </a:r>
          </a:p>
        </p:txBody>
      </p:sp>
      <p:sp>
        <p:nvSpPr>
          <p:cNvPr id="10" name="矩形 9">
            <a:extLst>
              <a:ext uri="{FF2B5EF4-FFF2-40B4-BE49-F238E27FC236}">
                <a16:creationId xmlns:a16="http://schemas.microsoft.com/office/drawing/2014/main" id="{362C93C6-4F8C-4931-BC82-F4170A55139D}"/>
              </a:ext>
            </a:extLst>
          </p:cNvPr>
          <p:cNvSpPr/>
          <p:nvPr/>
        </p:nvSpPr>
        <p:spPr>
          <a:xfrm flipV="1">
            <a:off x="5411784" y="3806983"/>
            <a:ext cx="1368425" cy="45719"/>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63935326-C33E-4B24-BB1E-629856B3C1B0}"/>
              </a:ext>
            </a:extLst>
          </p:cNvPr>
          <p:cNvSpPr/>
          <p:nvPr/>
        </p:nvSpPr>
        <p:spPr>
          <a:xfrm>
            <a:off x="5157277" y="1287235"/>
            <a:ext cx="2002471" cy="1862048"/>
          </a:xfrm>
          <a:prstGeom prst="rect">
            <a:avLst/>
          </a:prstGeom>
        </p:spPr>
        <p:txBody>
          <a:bodyPr wrap="none">
            <a:spAutoFit/>
          </a:bodyPr>
          <a:lstStyle/>
          <a:p>
            <a:r>
              <a:rPr lang="en-US" altLang="zh-CN" sz="11500" b="1" dirty="0">
                <a:gradFill>
                  <a:gsLst>
                    <a:gs pos="0">
                      <a:srgbClr val="7E0C6E"/>
                    </a:gs>
                    <a:gs pos="40000">
                      <a:srgbClr val="7E0C6E"/>
                    </a:gs>
                    <a:gs pos="71000">
                      <a:srgbClr val="FBFDFF"/>
                    </a:gs>
                  </a:gsLst>
                  <a:lin ang="5400000" scaled="0"/>
                </a:gradFill>
                <a:latin typeface="方正粗黑宋简体" panose="02000000000000000000" pitchFamily="2" charset="-122"/>
                <a:ea typeface="方正粗黑宋简体" panose="02000000000000000000" pitchFamily="2" charset="-122"/>
              </a:rPr>
              <a:t>03</a:t>
            </a:r>
            <a:endParaRPr lang="zh-CN" altLang="en-US" sz="11500" b="1" dirty="0">
              <a:gradFill>
                <a:gsLst>
                  <a:gs pos="0">
                    <a:srgbClr val="7E0C6E"/>
                  </a:gs>
                  <a:gs pos="40000">
                    <a:srgbClr val="7E0C6E"/>
                  </a:gs>
                  <a:gs pos="71000">
                    <a:srgbClr val="FBFDFF"/>
                  </a:gs>
                </a:gsLst>
                <a:lin ang="5400000" scaled="0"/>
              </a:gra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28418813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133707" cy="513304"/>
            <a:chOff x="0" y="606175"/>
            <a:chExt cx="2133707"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415772" cy="461665"/>
            </a:xfrm>
            <a:prstGeom prst="rect">
              <a:avLst/>
            </a:prstGeom>
          </p:spPr>
          <p:txBody>
            <a:bodyPr wrap="none">
              <a:spAutoFit/>
            </a:bodyPr>
            <a:lstStyle/>
            <a:p>
              <a:r>
                <a:rPr lang="zh-CN" altLang="en-US" sz="2400" b="1" dirty="0">
                  <a:solidFill>
                    <a:srgbClr val="7E0C6E"/>
                  </a:solidFill>
                  <a:latin typeface="+mn-ea"/>
                </a:rPr>
                <a:t>实验评估</a:t>
              </a:r>
            </a:p>
          </p:txBody>
        </p:sp>
      </p:grpSp>
      <p:pic>
        <p:nvPicPr>
          <p:cNvPr id="10" name="图片 9">
            <a:extLst>
              <a:ext uri="{FF2B5EF4-FFF2-40B4-BE49-F238E27FC236}">
                <a16:creationId xmlns:a16="http://schemas.microsoft.com/office/drawing/2014/main" id="{368F0D87-E5DF-E90B-B3B3-66E4A111F972}"/>
              </a:ext>
            </a:extLst>
          </p:cNvPr>
          <p:cNvPicPr>
            <a:picLocks noChangeAspect="1"/>
          </p:cNvPicPr>
          <p:nvPr/>
        </p:nvPicPr>
        <p:blipFill>
          <a:blip r:embed="rId4"/>
          <a:stretch>
            <a:fillRect/>
          </a:stretch>
        </p:blipFill>
        <p:spPr>
          <a:xfrm>
            <a:off x="333910" y="1930323"/>
            <a:ext cx="5619039" cy="2692575"/>
          </a:xfrm>
          <a:prstGeom prst="rect">
            <a:avLst/>
          </a:prstGeom>
        </p:spPr>
      </p:pic>
      <p:sp>
        <p:nvSpPr>
          <p:cNvPr id="12" name="文本框 11">
            <a:extLst>
              <a:ext uri="{FF2B5EF4-FFF2-40B4-BE49-F238E27FC236}">
                <a16:creationId xmlns:a16="http://schemas.microsoft.com/office/drawing/2014/main" id="{FF92F93F-0247-0ED1-AD48-9322C5DC28AC}"/>
              </a:ext>
            </a:extLst>
          </p:cNvPr>
          <p:cNvSpPr txBox="1"/>
          <p:nvPr/>
        </p:nvSpPr>
        <p:spPr>
          <a:xfrm>
            <a:off x="333910" y="5108433"/>
            <a:ext cx="185820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mn-ea"/>
              </a:rPr>
              <a:t>四种控制程序</a:t>
            </a:r>
          </a:p>
        </p:txBody>
      </p:sp>
      <p:sp>
        <p:nvSpPr>
          <p:cNvPr id="16" name="文本框 15">
            <a:extLst>
              <a:ext uri="{FF2B5EF4-FFF2-40B4-BE49-F238E27FC236}">
                <a16:creationId xmlns:a16="http://schemas.microsoft.com/office/drawing/2014/main" id="{66115B51-0DBA-E7AE-D537-83CDCAD36CA8}"/>
              </a:ext>
            </a:extLst>
          </p:cNvPr>
          <p:cNvSpPr txBox="1"/>
          <p:nvPr/>
        </p:nvSpPr>
        <p:spPr>
          <a:xfrm>
            <a:off x="6239053" y="5108433"/>
            <a:ext cx="4564070"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a:latin typeface="+mn-ea"/>
              </a:rPr>
              <a:t>7</a:t>
            </a:r>
            <a:r>
              <a:rPr lang="zh-CN" altLang="en-US" dirty="0">
                <a:latin typeface="+mn-ea"/>
              </a:rPr>
              <a:t>种安全检查类型（</a:t>
            </a:r>
            <a:r>
              <a:rPr lang="en-US" altLang="zh-CN" dirty="0">
                <a:latin typeface="+mn-ea"/>
              </a:rPr>
              <a:t>counter-measure</a:t>
            </a:r>
            <a:r>
              <a:rPr lang="zh-CN" altLang="en-US" dirty="0">
                <a:latin typeface="+mn-ea"/>
              </a:rPr>
              <a:t>）</a:t>
            </a:r>
          </a:p>
        </p:txBody>
      </p:sp>
      <p:pic>
        <p:nvPicPr>
          <p:cNvPr id="18" name="图片 17">
            <a:extLst>
              <a:ext uri="{FF2B5EF4-FFF2-40B4-BE49-F238E27FC236}">
                <a16:creationId xmlns:a16="http://schemas.microsoft.com/office/drawing/2014/main" id="{126C362A-E902-A121-7322-536430B0A2A3}"/>
              </a:ext>
            </a:extLst>
          </p:cNvPr>
          <p:cNvPicPr>
            <a:picLocks noChangeAspect="1"/>
          </p:cNvPicPr>
          <p:nvPr/>
        </p:nvPicPr>
        <p:blipFill>
          <a:blip r:embed="rId5"/>
          <a:stretch>
            <a:fillRect/>
          </a:stretch>
        </p:blipFill>
        <p:spPr>
          <a:xfrm>
            <a:off x="6053507" y="1930323"/>
            <a:ext cx="5768942" cy="2895677"/>
          </a:xfrm>
          <a:prstGeom prst="rect">
            <a:avLst/>
          </a:prstGeom>
        </p:spPr>
      </p:pic>
      <p:sp>
        <p:nvSpPr>
          <p:cNvPr id="19" name="矩形 18">
            <a:extLst>
              <a:ext uri="{FF2B5EF4-FFF2-40B4-BE49-F238E27FC236}">
                <a16:creationId xmlns:a16="http://schemas.microsoft.com/office/drawing/2014/main" id="{714F6F8B-F3F0-DE96-0124-44559E935553}"/>
              </a:ext>
            </a:extLst>
          </p:cNvPr>
          <p:cNvSpPr/>
          <p:nvPr/>
        </p:nvSpPr>
        <p:spPr>
          <a:xfrm>
            <a:off x="423333" y="1913389"/>
            <a:ext cx="897467" cy="2768677"/>
          </a:xfrm>
          <a:prstGeom prst="rect">
            <a:avLst/>
          </a:prstGeom>
          <a:solidFill>
            <a:schemeClr val="bg1">
              <a:alpha val="18000"/>
            </a:schemeClr>
          </a:solid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52F0F59-FBC1-0DEA-DA36-7AE4E5597737}"/>
              </a:ext>
            </a:extLst>
          </p:cNvPr>
          <p:cNvSpPr/>
          <p:nvPr/>
        </p:nvSpPr>
        <p:spPr>
          <a:xfrm>
            <a:off x="6239053" y="1879445"/>
            <a:ext cx="1821214" cy="2768677"/>
          </a:xfrm>
          <a:prstGeom prst="rect">
            <a:avLst/>
          </a:prstGeom>
          <a:solidFill>
            <a:schemeClr val="bg1">
              <a:alpha val="18000"/>
            </a:schemeClr>
          </a:solid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B4337EA8-0A9F-6FD6-A824-C3B84809C10C}"/>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AE66E2CA-CDD1-1765-E961-6155DFFAE164}"/>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实验设置</a:t>
            </a:r>
          </a:p>
          <a:p>
            <a:endParaRPr lang="zh-CN" altLang="en-US" sz="2000" b="1" dirty="0">
              <a:solidFill>
                <a:srgbClr val="7E0C6E"/>
              </a:solidFill>
              <a:latin typeface="+mn-ea"/>
            </a:endParaRPr>
          </a:p>
        </p:txBody>
      </p:sp>
    </p:spTree>
    <p:extLst>
      <p:ext uri="{BB962C8B-B14F-4D97-AF65-F5344CB8AC3E}">
        <p14:creationId xmlns:p14="http://schemas.microsoft.com/office/powerpoint/2010/main" val="202418859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133707" cy="513304"/>
            <a:chOff x="0" y="606175"/>
            <a:chExt cx="2133707"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415772" cy="461665"/>
            </a:xfrm>
            <a:prstGeom prst="rect">
              <a:avLst/>
            </a:prstGeom>
          </p:spPr>
          <p:txBody>
            <a:bodyPr wrap="none">
              <a:spAutoFit/>
            </a:bodyPr>
            <a:lstStyle/>
            <a:p>
              <a:r>
                <a:rPr lang="zh-CN" altLang="en-US" sz="2400" b="1" dirty="0">
                  <a:solidFill>
                    <a:srgbClr val="7E0C6E"/>
                  </a:solidFill>
                  <a:latin typeface="+mn-ea"/>
                </a:rPr>
                <a:t>实验评估</a:t>
              </a:r>
            </a:p>
          </p:txBody>
        </p:sp>
      </p:grpSp>
      <p:pic>
        <p:nvPicPr>
          <p:cNvPr id="15" name="图片 14">
            <a:extLst>
              <a:ext uri="{FF2B5EF4-FFF2-40B4-BE49-F238E27FC236}">
                <a16:creationId xmlns:a16="http://schemas.microsoft.com/office/drawing/2014/main" id="{EDA19BDC-65FF-2932-D994-3B0AEEF8C33D}"/>
              </a:ext>
            </a:extLst>
          </p:cNvPr>
          <p:cNvPicPr>
            <a:picLocks noChangeAspect="1"/>
          </p:cNvPicPr>
          <p:nvPr/>
        </p:nvPicPr>
        <p:blipFill>
          <a:blip r:embed="rId4"/>
          <a:stretch>
            <a:fillRect/>
          </a:stretch>
        </p:blipFill>
        <p:spPr>
          <a:xfrm>
            <a:off x="2779561" y="2079421"/>
            <a:ext cx="6132404" cy="3085246"/>
          </a:xfrm>
          <a:prstGeom prst="rect">
            <a:avLst/>
          </a:prstGeom>
        </p:spPr>
      </p:pic>
      <p:sp>
        <p:nvSpPr>
          <p:cNvPr id="4" name="文本框 3">
            <a:extLst>
              <a:ext uri="{FF2B5EF4-FFF2-40B4-BE49-F238E27FC236}">
                <a16:creationId xmlns:a16="http://schemas.microsoft.com/office/drawing/2014/main" id="{5A53804A-04FE-58BC-F8FD-F148577227B3}"/>
              </a:ext>
            </a:extLst>
          </p:cNvPr>
          <p:cNvSpPr txBox="1"/>
          <p:nvPr/>
        </p:nvSpPr>
        <p:spPr>
          <a:xfrm>
            <a:off x="2779561" y="5427133"/>
            <a:ext cx="3015569" cy="45890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dirty="0">
                <a:latin typeface="+mn-ea"/>
              </a:rPr>
              <a:t>2</a:t>
            </a:r>
            <a:r>
              <a:rPr lang="zh-CN" altLang="en-US" dirty="0">
                <a:latin typeface="+mn-ea"/>
              </a:rPr>
              <a:t>种真实</a:t>
            </a:r>
            <a:r>
              <a:rPr lang="en-US" altLang="zh-CN" dirty="0">
                <a:latin typeface="+mn-ea"/>
              </a:rPr>
              <a:t>RV    6</a:t>
            </a:r>
            <a:r>
              <a:rPr lang="zh-CN" altLang="en-US" dirty="0">
                <a:latin typeface="+mn-ea"/>
              </a:rPr>
              <a:t>种模拟</a:t>
            </a:r>
            <a:r>
              <a:rPr lang="en-US" altLang="zh-CN" dirty="0">
                <a:latin typeface="+mn-ea"/>
              </a:rPr>
              <a:t>RV</a:t>
            </a:r>
            <a:endParaRPr lang="zh-CN" altLang="en-US" dirty="0">
              <a:latin typeface="+mn-ea"/>
            </a:endParaRPr>
          </a:p>
        </p:txBody>
      </p:sp>
      <p:cxnSp>
        <p:nvCxnSpPr>
          <p:cNvPr id="11" name="直接连接符 10">
            <a:extLst>
              <a:ext uri="{FF2B5EF4-FFF2-40B4-BE49-F238E27FC236}">
                <a16:creationId xmlns:a16="http://schemas.microsoft.com/office/drawing/2014/main" id="{3BFB547C-AFE2-6925-F82C-7B55A4DBBD9E}"/>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DB6A90E-B15D-E6F0-A8F9-2F4199DF8ABB}"/>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实验设置</a:t>
            </a:r>
          </a:p>
          <a:p>
            <a:endParaRPr lang="zh-CN" altLang="en-US" sz="2000" b="1" dirty="0">
              <a:solidFill>
                <a:srgbClr val="7E0C6E"/>
              </a:solidFill>
              <a:latin typeface="+mn-ea"/>
            </a:endParaRPr>
          </a:p>
        </p:txBody>
      </p:sp>
    </p:spTree>
    <p:extLst>
      <p:ext uri="{BB962C8B-B14F-4D97-AF65-F5344CB8AC3E}">
        <p14:creationId xmlns:p14="http://schemas.microsoft.com/office/powerpoint/2010/main" val="393184481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133707" cy="513304"/>
            <a:chOff x="0" y="606175"/>
            <a:chExt cx="2133707"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415772" cy="461665"/>
            </a:xfrm>
            <a:prstGeom prst="rect">
              <a:avLst/>
            </a:prstGeom>
          </p:spPr>
          <p:txBody>
            <a:bodyPr wrap="none">
              <a:spAutoFit/>
            </a:bodyPr>
            <a:lstStyle/>
            <a:p>
              <a:r>
                <a:rPr lang="zh-CN" altLang="en-US" sz="2400" b="1" dirty="0">
                  <a:solidFill>
                    <a:srgbClr val="7E0C6E"/>
                  </a:solidFill>
                  <a:latin typeface="+mn-ea"/>
                </a:rPr>
                <a:t>实验评估</a:t>
              </a:r>
            </a:p>
          </p:txBody>
        </p:sp>
      </p:grpSp>
      <p:pic>
        <p:nvPicPr>
          <p:cNvPr id="6" name="图片 5">
            <a:extLst>
              <a:ext uri="{FF2B5EF4-FFF2-40B4-BE49-F238E27FC236}">
                <a16:creationId xmlns:a16="http://schemas.microsoft.com/office/drawing/2014/main" id="{8C8CCF55-3914-5D3A-B778-1CCEC189BA44}"/>
              </a:ext>
            </a:extLst>
          </p:cNvPr>
          <p:cNvPicPr>
            <a:picLocks noChangeAspect="1"/>
          </p:cNvPicPr>
          <p:nvPr/>
        </p:nvPicPr>
        <p:blipFill>
          <a:blip r:embed="rId4"/>
          <a:stretch>
            <a:fillRect/>
          </a:stretch>
        </p:blipFill>
        <p:spPr>
          <a:xfrm>
            <a:off x="810400" y="1588356"/>
            <a:ext cx="5191377" cy="4978398"/>
          </a:xfrm>
          <a:prstGeom prst="rect">
            <a:avLst/>
          </a:prstGeom>
        </p:spPr>
      </p:pic>
      <p:cxnSp>
        <p:nvCxnSpPr>
          <p:cNvPr id="9" name="直接连接符 8">
            <a:extLst>
              <a:ext uri="{FF2B5EF4-FFF2-40B4-BE49-F238E27FC236}">
                <a16:creationId xmlns:a16="http://schemas.microsoft.com/office/drawing/2014/main" id="{DF0E66EE-1CEB-4E2E-7784-6CE186FFEB84}"/>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6301B8B-F55B-E5A6-6A6A-09D59270F475}"/>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评估结果</a:t>
            </a:r>
          </a:p>
          <a:p>
            <a:endParaRPr lang="zh-CN" altLang="en-US" sz="2000" b="1" dirty="0">
              <a:solidFill>
                <a:srgbClr val="7E0C6E"/>
              </a:solidFill>
              <a:latin typeface="+mn-ea"/>
            </a:endParaRPr>
          </a:p>
        </p:txBody>
      </p:sp>
      <p:sp>
        <p:nvSpPr>
          <p:cNvPr id="4" name="矩形 3">
            <a:extLst>
              <a:ext uri="{FF2B5EF4-FFF2-40B4-BE49-F238E27FC236}">
                <a16:creationId xmlns:a16="http://schemas.microsoft.com/office/drawing/2014/main" id="{8B3E7827-69FE-BFC3-0593-EE9628C93549}"/>
              </a:ext>
            </a:extLst>
          </p:cNvPr>
          <p:cNvSpPr/>
          <p:nvPr/>
        </p:nvSpPr>
        <p:spPr>
          <a:xfrm>
            <a:off x="6908800" y="1730846"/>
            <a:ext cx="3445934" cy="13002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rPr>
              <a:t>10</a:t>
            </a:r>
            <a:r>
              <a:rPr lang="zh-CN" altLang="en-US" dirty="0">
                <a:solidFill>
                  <a:schemeClr val="tx1"/>
                </a:solidFill>
              </a:rPr>
              <a:t>个</a:t>
            </a:r>
            <a:r>
              <a:rPr lang="en-US" altLang="zh-CN" dirty="0">
                <a:solidFill>
                  <a:schemeClr val="tx1"/>
                </a:solidFill>
              </a:rPr>
              <a:t>CPI</a:t>
            </a:r>
          </a:p>
          <a:p>
            <a:pPr marL="742950" lvl="1" indent="-285750">
              <a:buFont typeface="Arial" panose="020B0604020202020204" pitchFamily="34" charset="0"/>
              <a:buChar char="•"/>
            </a:pPr>
            <a:r>
              <a:rPr lang="en-US" altLang="zh-CN" dirty="0">
                <a:solidFill>
                  <a:schemeClr val="tx1"/>
                </a:solidFill>
              </a:rPr>
              <a:t>5</a:t>
            </a:r>
            <a:r>
              <a:rPr lang="zh-CN" altLang="en-US" dirty="0">
                <a:solidFill>
                  <a:schemeClr val="tx1"/>
                </a:solidFill>
              </a:rPr>
              <a:t>个</a:t>
            </a:r>
            <a:r>
              <a:rPr lang="en-US" altLang="zh-CN" dirty="0">
                <a:solidFill>
                  <a:schemeClr val="tx1"/>
                </a:solidFill>
              </a:rPr>
              <a:t>under-approximation</a:t>
            </a:r>
          </a:p>
          <a:p>
            <a:pPr marL="742950" lvl="1" indent="-285750">
              <a:buFont typeface="Arial" panose="020B0604020202020204" pitchFamily="34" charset="0"/>
              <a:buChar char="•"/>
            </a:pPr>
            <a:r>
              <a:rPr lang="en-US" altLang="zh-CN" dirty="0">
                <a:solidFill>
                  <a:schemeClr val="tx1"/>
                </a:solidFill>
              </a:rPr>
              <a:t>5</a:t>
            </a:r>
            <a:r>
              <a:rPr lang="zh-CN" altLang="en-US" dirty="0">
                <a:solidFill>
                  <a:schemeClr val="tx1"/>
                </a:solidFill>
              </a:rPr>
              <a:t>个</a:t>
            </a:r>
            <a:r>
              <a:rPr lang="en-US" altLang="zh-CN" dirty="0">
                <a:solidFill>
                  <a:schemeClr val="tx1"/>
                </a:solidFill>
              </a:rPr>
              <a:t>over-approximation</a:t>
            </a:r>
          </a:p>
        </p:txBody>
      </p:sp>
    </p:spTree>
    <p:extLst>
      <p:ext uri="{BB962C8B-B14F-4D97-AF65-F5344CB8AC3E}">
        <p14:creationId xmlns:p14="http://schemas.microsoft.com/office/powerpoint/2010/main" val="372640190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133707" cy="513304"/>
            <a:chOff x="0" y="606175"/>
            <a:chExt cx="2133707"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415772" cy="461665"/>
            </a:xfrm>
            <a:prstGeom prst="rect">
              <a:avLst/>
            </a:prstGeom>
          </p:spPr>
          <p:txBody>
            <a:bodyPr wrap="none">
              <a:spAutoFit/>
            </a:bodyPr>
            <a:lstStyle/>
            <a:p>
              <a:r>
                <a:rPr lang="zh-CN" altLang="en-US" sz="2400" b="1" dirty="0">
                  <a:solidFill>
                    <a:srgbClr val="7E0C6E"/>
                  </a:solidFill>
                  <a:latin typeface="+mn-ea"/>
                </a:rPr>
                <a:t>实验评估</a:t>
              </a:r>
            </a:p>
          </p:txBody>
        </p:sp>
      </p:gr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实际案例</a:t>
            </a:r>
          </a:p>
          <a:p>
            <a:endParaRPr lang="zh-CN" altLang="en-US" sz="2000" b="1" dirty="0">
              <a:solidFill>
                <a:srgbClr val="7E0C6E"/>
              </a:solidFill>
              <a:latin typeface="+mn-ea"/>
            </a:endParaRPr>
          </a:p>
        </p:txBody>
      </p:sp>
      <p:pic>
        <p:nvPicPr>
          <p:cNvPr id="4" name="videoplayback (1)">
            <a:hlinkClick r:id="" action="ppaction://media"/>
            <a:extLst>
              <a:ext uri="{FF2B5EF4-FFF2-40B4-BE49-F238E27FC236}">
                <a16:creationId xmlns:a16="http://schemas.microsoft.com/office/drawing/2014/main" id="{64B702EA-6389-D16C-4D4B-056A55AAB91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88716" y="1747963"/>
            <a:ext cx="4952736" cy="3150150"/>
          </a:xfrm>
          <a:prstGeom prst="rect">
            <a:avLst/>
          </a:prstGeom>
        </p:spPr>
      </p:pic>
      <p:sp>
        <p:nvSpPr>
          <p:cNvPr id="5" name="文本框 4">
            <a:extLst>
              <a:ext uri="{FF2B5EF4-FFF2-40B4-BE49-F238E27FC236}">
                <a16:creationId xmlns:a16="http://schemas.microsoft.com/office/drawing/2014/main" id="{99667CEC-AE1A-56FA-6C7D-0A8111341192}"/>
              </a:ext>
            </a:extLst>
          </p:cNvPr>
          <p:cNvSpPr txBox="1"/>
          <p:nvPr/>
        </p:nvSpPr>
        <p:spPr>
          <a:xfrm>
            <a:off x="737850" y="5290838"/>
            <a:ext cx="3935693" cy="87440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latin typeface="+mn-ea"/>
              </a:rPr>
              <a:t>描述：控制程序未成功检测到碰撞</a:t>
            </a:r>
            <a:endParaRPr lang="en-US" altLang="zh-CN" dirty="0">
              <a:latin typeface="+mn-ea"/>
            </a:endParaRPr>
          </a:p>
          <a:p>
            <a:pPr marL="285750" indent="-285750">
              <a:lnSpc>
                <a:spcPct val="150000"/>
              </a:lnSpc>
              <a:buFont typeface="Arial" panose="020B0604020202020204" pitchFamily="34" charset="0"/>
              <a:buChar char="•"/>
            </a:pPr>
            <a:r>
              <a:rPr lang="en-US" altLang="zh-CN" dirty="0">
                <a:latin typeface="+mn-ea"/>
              </a:rPr>
              <a:t>CPI</a:t>
            </a:r>
            <a:r>
              <a:rPr lang="zh-CN" altLang="en-US" dirty="0">
                <a:latin typeface="+mn-ea"/>
              </a:rPr>
              <a:t>类型：</a:t>
            </a:r>
            <a:r>
              <a:rPr lang="en-US" altLang="zh-CN" dirty="0">
                <a:latin typeface="+mn-ea"/>
              </a:rPr>
              <a:t>under-approximation</a:t>
            </a:r>
            <a:endParaRPr lang="zh-CN" altLang="en-US" dirty="0">
              <a:latin typeface="+mn-ea"/>
            </a:endParaRPr>
          </a:p>
        </p:txBody>
      </p:sp>
      <p:sp>
        <p:nvSpPr>
          <p:cNvPr id="7" name="文本框 6">
            <a:extLst>
              <a:ext uri="{FF2B5EF4-FFF2-40B4-BE49-F238E27FC236}">
                <a16:creationId xmlns:a16="http://schemas.microsoft.com/office/drawing/2014/main" id="{0404E27E-C114-DA5F-5D59-619A655BB221}"/>
              </a:ext>
            </a:extLst>
          </p:cNvPr>
          <p:cNvSpPr txBox="1"/>
          <p:nvPr/>
        </p:nvSpPr>
        <p:spPr>
          <a:xfrm>
            <a:off x="6488716" y="5290838"/>
            <a:ext cx="3711914" cy="87440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latin typeface="+mn-ea"/>
              </a:rPr>
              <a:t>描述：控制程序意外关闭动力</a:t>
            </a:r>
            <a:endParaRPr lang="en-US" altLang="zh-CN" dirty="0">
              <a:latin typeface="+mn-ea"/>
            </a:endParaRPr>
          </a:p>
          <a:p>
            <a:pPr marL="285750" indent="-285750">
              <a:lnSpc>
                <a:spcPct val="150000"/>
              </a:lnSpc>
              <a:buFont typeface="Arial" panose="020B0604020202020204" pitchFamily="34" charset="0"/>
              <a:buChar char="•"/>
            </a:pPr>
            <a:r>
              <a:rPr lang="en-US" altLang="zh-CN" dirty="0">
                <a:latin typeface="+mn-ea"/>
              </a:rPr>
              <a:t>CPI</a:t>
            </a:r>
            <a:r>
              <a:rPr lang="zh-CN" altLang="en-US" dirty="0">
                <a:latin typeface="+mn-ea"/>
              </a:rPr>
              <a:t>类型：</a:t>
            </a:r>
            <a:r>
              <a:rPr lang="en-US" altLang="zh-CN" dirty="0">
                <a:latin typeface="+mn-ea"/>
              </a:rPr>
              <a:t>over-approximation</a:t>
            </a:r>
            <a:endParaRPr lang="zh-CN" altLang="en-US" dirty="0">
              <a:latin typeface="+mn-ea"/>
            </a:endParaRPr>
          </a:p>
        </p:txBody>
      </p:sp>
      <p:sp>
        <p:nvSpPr>
          <p:cNvPr id="9" name="文本框 8">
            <a:extLst>
              <a:ext uri="{FF2B5EF4-FFF2-40B4-BE49-F238E27FC236}">
                <a16:creationId xmlns:a16="http://schemas.microsoft.com/office/drawing/2014/main" id="{BE9E92AC-5310-A43E-779D-95F96E2BFFE8}"/>
              </a:ext>
            </a:extLst>
          </p:cNvPr>
          <p:cNvSpPr txBox="1"/>
          <p:nvPr/>
        </p:nvSpPr>
        <p:spPr>
          <a:xfrm>
            <a:off x="6759649" y="6233438"/>
            <a:ext cx="4083169" cy="584775"/>
          </a:xfrm>
          <a:prstGeom prst="rect">
            <a:avLst/>
          </a:prstGeom>
          <a:noFill/>
        </p:spPr>
        <p:txBody>
          <a:bodyPr wrap="none" rtlCol="0">
            <a:spAutoFit/>
          </a:bodyPr>
          <a:lstStyle/>
          <a:p>
            <a:r>
              <a:rPr lang="zh-CN" altLang="en-US" sz="1600" dirty="0"/>
              <a:t>作者修改了代码，将触发推力提升改成着陆</a:t>
            </a:r>
            <a:endParaRPr lang="en-US" altLang="zh-CN" sz="1600" dirty="0"/>
          </a:p>
          <a:p>
            <a:r>
              <a:rPr lang="zh-CN" altLang="en-US" sz="1600" dirty="0"/>
              <a:t>（防止事故）</a:t>
            </a:r>
          </a:p>
        </p:txBody>
      </p:sp>
      <p:pic>
        <p:nvPicPr>
          <p:cNvPr id="6" name="crash_check_fail1">
            <a:hlinkClick r:id="" action="ppaction://media"/>
            <a:extLst>
              <a:ext uri="{FF2B5EF4-FFF2-40B4-BE49-F238E27FC236}">
                <a16:creationId xmlns:a16="http://schemas.microsoft.com/office/drawing/2014/main" id="{CE6BA2A5-A600-A3DF-52E6-CB9FAFF10A3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50548" y="1747962"/>
            <a:ext cx="4952736" cy="3151741"/>
          </a:xfrm>
          <a:prstGeom prst="rect">
            <a:avLst/>
          </a:prstGeom>
        </p:spPr>
      </p:pic>
    </p:spTree>
    <p:extLst>
      <p:ext uri="{BB962C8B-B14F-4D97-AF65-F5344CB8AC3E}">
        <p14:creationId xmlns:p14="http://schemas.microsoft.com/office/powerpoint/2010/main" val="22177229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0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5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133707" cy="513304"/>
            <a:chOff x="0" y="606175"/>
            <a:chExt cx="2133707"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415772" cy="461665"/>
            </a:xfrm>
            <a:prstGeom prst="rect">
              <a:avLst/>
            </a:prstGeom>
          </p:spPr>
          <p:txBody>
            <a:bodyPr wrap="none">
              <a:spAutoFit/>
            </a:bodyPr>
            <a:lstStyle/>
            <a:p>
              <a:r>
                <a:rPr lang="zh-CN" altLang="en-US" sz="2400" b="1" dirty="0">
                  <a:solidFill>
                    <a:srgbClr val="7E0C6E"/>
                  </a:solidFill>
                  <a:latin typeface="+mn-ea"/>
                </a:rPr>
                <a:t>实验评估</a:t>
              </a:r>
            </a:p>
          </p:txBody>
        </p:sp>
      </p:gr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案例研究：</a:t>
            </a:r>
            <a:r>
              <a:rPr lang="en-US" altLang="zh-CN" sz="2000" b="1" dirty="0">
                <a:solidFill>
                  <a:srgbClr val="7E0C6E"/>
                </a:solidFill>
                <a:latin typeface="+mn-ea"/>
              </a:rPr>
              <a:t>under-approximation</a:t>
            </a:r>
            <a:endParaRPr lang="zh-CN" altLang="en-US" sz="2000" b="1" dirty="0">
              <a:solidFill>
                <a:srgbClr val="7E0C6E"/>
              </a:solidFill>
              <a:latin typeface="+mn-ea"/>
            </a:endParaRPr>
          </a:p>
          <a:p>
            <a:endParaRPr lang="zh-CN" altLang="en-US" sz="2000" b="1" dirty="0">
              <a:solidFill>
                <a:srgbClr val="7E0C6E"/>
              </a:solidFill>
              <a:latin typeface="+mn-ea"/>
            </a:endParaRPr>
          </a:p>
        </p:txBody>
      </p:sp>
      <p:pic>
        <p:nvPicPr>
          <p:cNvPr id="4" name="图片 3">
            <a:extLst>
              <a:ext uri="{FF2B5EF4-FFF2-40B4-BE49-F238E27FC236}">
                <a16:creationId xmlns:a16="http://schemas.microsoft.com/office/drawing/2014/main" id="{CEEA89CF-0CCD-161C-9B11-8069DD3C4DEC}"/>
              </a:ext>
            </a:extLst>
          </p:cNvPr>
          <p:cNvPicPr>
            <a:picLocks noChangeAspect="1"/>
          </p:cNvPicPr>
          <p:nvPr/>
        </p:nvPicPr>
        <p:blipFill>
          <a:blip r:embed="rId4"/>
          <a:stretch>
            <a:fillRect/>
          </a:stretch>
        </p:blipFill>
        <p:spPr>
          <a:xfrm>
            <a:off x="575352" y="1884649"/>
            <a:ext cx="5448586" cy="3413286"/>
          </a:xfrm>
          <a:prstGeom prst="rect">
            <a:avLst/>
          </a:prstGeom>
        </p:spPr>
      </p:pic>
      <p:pic>
        <p:nvPicPr>
          <p:cNvPr id="7" name="图片 6">
            <a:extLst>
              <a:ext uri="{FF2B5EF4-FFF2-40B4-BE49-F238E27FC236}">
                <a16:creationId xmlns:a16="http://schemas.microsoft.com/office/drawing/2014/main" id="{CB0AD40E-C073-8CF7-EE4F-7EB576F52D5A}"/>
              </a:ext>
            </a:extLst>
          </p:cNvPr>
          <p:cNvPicPr>
            <a:picLocks noChangeAspect="1"/>
          </p:cNvPicPr>
          <p:nvPr/>
        </p:nvPicPr>
        <p:blipFill>
          <a:blip r:embed="rId5"/>
          <a:stretch>
            <a:fillRect/>
          </a:stretch>
        </p:blipFill>
        <p:spPr>
          <a:xfrm>
            <a:off x="6096000" y="2651109"/>
            <a:ext cx="5818246" cy="2046534"/>
          </a:xfrm>
          <a:prstGeom prst="rect">
            <a:avLst/>
          </a:prstGeom>
        </p:spPr>
      </p:pic>
      <p:sp>
        <p:nvSpPr>
          <p:cNvPr id="3" name="文本框 2">
            <a:extLst>
              <a:ext uri="{FF2B5EF4-FFF2-40B4-BE49-F238E27FC236}">
                <a16:creationId xmlns:a16="http://schemas.microsoft.com/office/drawing/2014/main" id="{AD8E95EC-6754-FC26-03FF-4E92AAF0D143}"/>
              </a:ext>
            </a:extLst>
          </p:cNvPr>
          <p:cNvSpPr txBox="1"/>
          <p:nvPr/>
        </p:nvSpPr>
        <p:spPr>
          <a:xfrm>
            <a:off x="1518288" y="5297935"/>
            <a:ext cx="3152914" cy="369332"/>
          </a:xfrm>
          <a:prstGeom prst="rect">
            <a:avLst/>
          </a:prstGeom>
          <a:noFill/>
        </p:spPr>
        <p:txBody>
          <a:bodyPr wrap="none" rtlCol="0">
            <a:spAutoFit/>
          </a:bodyPr>
          <a:lstStyle/>
          <a:p>
            <a:r>
              <a:rPr lang="en-US" altLang="zh-CN" dirty="0"/>
              <a:t>APMrover2</a:t>
            </a:r>
            <a:r>
              <a:rPr lang="zh-CN" altLang="en-US" dirty="0"/>
              <a:t>中的</a:t>
            </a:r>
            <a:r>
              <a:rPr lang="en-US" altLang="zh-CN" dirty="0"/>
              <a:t>crash</a:t>
            </a:r>
            <a:r>
              <a:rPr lang="zh-CN" altLang="en-US" dirty="0"/>
              <a:t>安全检查</a:t>
            </a:r>
          </a:p>
        </p:txBody>
      </p:sp>
    </p:spTree>
    <p:extLst>
      <p:ext uri="{BB962C8B-B14F-4D97-AF65-F5344CB8AC3E}">
        <p14:creationId xmlns:p14="http://schemas.microsoft.com/office/powerpoint/2010/main" val="339712412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133707" cy="513304"/>
            <a:chOff x="0" y="606175"/>
            <a:chExt cx="2133707"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415772" cy="461665"/>
            </a:xfrm>
            <a:prstGeom prst="rect">
              <a:avLst/>
            </a:prstGeom>
          </p:spPr>
          <p:txBody>
            <a:bodyPr wrap="none">
              <a:spAutoFit/>
            </a:bodyPr>
            <a:lstStyle/>
            <a:p>
              <a:r>
                <a:rPr lang="zh-CN" altLang="en-US" sz="2400" b="1" dirty="0">
                  <a:solidFill>
                    <a:srgbClr val="7E0C6E"/>
                  </a:solidFill>
                  <a:latin typeface="+mn-ea"/>
                </a:rPr>
                <a:t>实验评估</a:t>
              </a:r>
            </a:p>
          </p:txBody>
        </p:sp>
      </p:gr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案例研究：</a:t>
            </a:r>
            <a:r>
              <a:rPr lang="en-US" altLang="zh-CN" sz="2000" b="1" dirty="0">
                <a:solidFill>
                  <a:srgbClr val="7E0C6E"/>
                </a:solidFill>
                <a:latin typeface="+mn-ea"/>
              </a:rPr>
              <a:t>over-approximation</a:t>
            </a:r>
            <a:endParaRPr lang="zh-CN" altLang="en-US" sz="2000" b="1" dirty="0">
              <a:solidFill>
                <a:srgbClr val="7E0C6E"/>
              </a:solidFill>
              <a:latin typeface="+mn-ea"/>
            </a:endParaRPr>
          </a:p>
          <a:p>
            <a:endParaRPr lang="zh-CN" altLang="en-US" sz="2000" b="1" dirty="0">
              <a:solidFill>
                <a:srgbClr val="7E0C6E"/>
              </a:solidFill>
              <a:latin typeface="+mn-ea"/>
            </a:endParaRPr>
          </a:p>
        </p:txBody>
      </p:sp>
      <p:pic>
        <p:nvPicPr>
          <p:cNvPr id="6" name="图片 5">
            <a:extLst>
              <a:ext uri="{FF2B5EF4-FFF2-40B4-BE49-F238E27FC236}">
                <a16:creationId xmlns:a16="http://schemas.microsoft.com/office/drawing/2014/main" id="{D846B676-C182-B63D-D23B-FA62C55E6C60}"/>
              </a:ext>
            </a:extLst>
          </p:cNvPr>
          <p:cNvPicPr>
            <a:picLocks noChangeAspect="1"/>
          </p:cNvPicPr>
          <p:nvPr/>
        </p:nvPicPr>
        <p:blipFill>
          <a:blip r:embed="rId4"/>
          <a:stretch>
            <a:fillRect/>
          </a:stretch>
        </p:blipFill>
        <p:spPr>
          <a:xfrm>
            <a:off x="575352" y="1838529"/>
            <a:ext cx="6220394" cy="3340743"/>
          </a:xfrm>
          <a:prstGeom prst="rect">
            <a:avLst/>
          </a:prstGeom>
        </p:spPr>
      </p:pic>
      <p:pic>
        <p:nvPicPr>
          <p:cNvPr id="9" name="图片 8">
            <a:extLst>
              <a:ext uri="{FF2B5EF4-FFF2-40B4-BE49-F238E27FC236}">
                <a16:creationId xmlns:a16="http://schemas.microsoft.com/office/drawing/2014/main" id="{4AA29335-BF55-2D67-EAC6-582299B64C86}"/>
              </a:ext>
            </a:extLst>
          </p:cNvPr>
          <p:cNvPicPr>
            <a:picLocks noChangeAspect="1"/>
          </p:cNvPicPr>
          <p:nvPr/>
        </p:nvPicPr>
        <p:blipFill>
          <a:blip r:embed="rId5"/>
          <a:stretch>
            <a:fillRect/>
          </a:stretch>
        </p:blipFill>
        <p:spPr>
          <a:xfrm>
            <a:off x="6964304" y="2037741"/>
            <a:ext cx="4652344" cy="3141531"/>
          </a:xfrm>
          <a:prstGeom prst="rect">
            <a:avLst/>
          </a:prstGeom>
        </p:spPr>
      </p:pic>
      <p:sp>
        <p:nvSpPr>
          <p:cNvPr id="3" name="文本框 2">
            <a:extLst>
              <a:ext uri="{FF2B5EF4-FFF2-40B4-BE49-F238E27FC236}">
                <a16:creationId xmlns:a16="http://schemas.microsoft.com/office/drawing/2014/main" id="{766336DE-7E04-2CD8-F1BF-F21BA3D9D3F1}"/>
              </a:ext>
            </a:extLst>
          </p:cNvPr>
          <p:cNvSpPr txBox="1"/>
          <p:nvPr/>
        </p:nvSpPr>
        <p:spPr>
          <a:xfrm>
            <a:off x="1617670" y="5179272"/>
            <a:ext cx="3610027" cy="369332"/>
          </a:xfrm>
          <a:prstGeom prst="rect">
            <a:avLst/>
          </a:prstGeom>
          <a:noFill/>
        </p:spPr>
        <p:txBody>
          <a:bodyPr wrap="none" rtlCol="0">
            <a:spAutoFit/>
          </a:bodyPr>
          <a:lstStyle/>
          <a:p>
            <a:r>
              <a:rPr lang="en-US" altLang="zh-CN" dirty="0" err="1"/>
              <a:t>ArduCopter</a:t>
            </a:r>
            <a:r>
              <a:rPr lang="zh-CN" altLang="en-US" dirty="0"/>
              <a:t>中的推力损失安全检查</a:t>
            </a:r>
          </a:p>
        </p:txBody>
      </p:sp>
    </p:spTree>
    <p:extLst>
      <p:ext uri="{BB962C8B-B14F-4D97-AF65-F5344CB8AC3E}">
        <p14:creationId xmlns:p14="http://schemas.microsoft.com/office/powerpoint/2010/main" val="92711753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F6789B7-0A11-49D9-83C5-D8BBEB967CEC}"/>
              </a:ext>
            </a:extLst>
          </p:cNvPr>
          <p:cNvSpPr/>
          <p:nvPr/>
        </p:nvSpPr>
        <p:spPr>
          <a:xfrm>
            <a:off x="0" y="0"/>
            <a:ext cx="12192000" cy="6858000"/>
          </a:xfrm>
          <a:prstGeom prst="rect">
            <a:avLst/>
          </a:prstGeom>
          <a:gradFill>
            <a:gsLst>
              <a:gs pos="0">
                <a:schemeClr val="bg1">
                  <a:alpha val="0"/>
                </a:schemeClr>
              </a:gs>
              <a:gs pos="60000">
                <a:schemeClr val="bg1">
                  <a:alpha val="84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20D0E842-0036-4DD5-A091-AE2BCE7FF689}"/>
              </a:ext>
            </a:extLst>
          </p:cNvPr>
          <p:cNvSpPr/>
          <p:nvPr/>
        </p:nvSpPr>
        <p:spPr>
          <a:xfrm>
            <a:off x="5044268" y="5910065"/>
            <a:ext cx="2103461" cy="369332"/>
          </a:xfrm>
          <a:prstGeom prst="rect">
            <a:avLst/>
          </a:prstGeom>
        </p:spPr>
        <p:txBody>
          <a:bodyPr wrap="none">
            <a:spAutoFit/>
          </a:bodyPr>
          <a:lstStyle/>
          <a:p>
            <a:r>
              <a:rPr lang="zh-CN" altLang="en-US" b="1" dirty="0">
                <a:solidFill>
                  <a:srgbClr val="7E0C6E"/>
                </a:solidFill>
                <a:latin typeface="方正姚体" panose="02010601030101010101" pitchFamily="2" charset="-122"/>
                <a:ea typeface="方正姚体" panose="02010601030101010101" pitchFamily="2" charset="-122"/>
              </a:rPr>
              <a:t>允公允能 日新月异</a:t>
            </a:r>
          </a:p>
        </p:txBody>
      </p:sp>
      <p:sp>
        <p:nvSpPr>
          <p:cNvPr id="8" name="矩形 7">
            <a:extLst>
              <a:ext uri="{FF2B5EF4-FFF2-40B4-BE49-F238E27FC236}">
                <a16:creationId xmlns:a16="http://schemas.microsoft.com/office/drawing/2014/main" id="{A0F7183A-E0B9-451D-880D-31465C5CA2A3}"/>
              </a:ext>
            </a:extLst>
          </p:cNvPr>
          <p:cNvSpPr/>
          <p:nvPr/>
        </p:nvSpPr>
        <p:spPr>
          <a:xfrm flipV="1">
            <a:off x="5411787" y="6364263"/>
            <a:ext cx="1368425" cy="45719"/>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B81066BB-71DF-424D-BFA3-63204DA0128E}"/>
              </a:ext>
            </a:extLst>
          </p:cNvPr>
          <p:cNvSpPr/>
          <p:nvPr/>
        </p:nvSpPr>
        <p:spPr>
          <a:xfrm>
            <a:off x="4272420" y="2841220"/>
            <a:ext cx="3647152" cy="923330"/>
          </a:xfrm>
          <a:prstGeom prst="rect">
            <a:avLst/>
          </a:prstGeom>
        </p:spPr>
        <p:txBody>
          <a:bodyPr wrap="none">
            <a:spAutoFit/>
          </a:bodyPr>
          <a:lstStyle/>
          <a:p>
            <a:r>
              <a:rPr lang="zh-CN" altLang="en-US" sz="5400" b="1" dirty="0">
                <a:solidFill>
                  <a:srgbClr val="7E0C6E"/>
                </a:solidFill>
                <a:latin typeface="+mj-ea"/>
                <a:ea typeface="+mj-ea"/>
              </a:rPr>
              <a:t>结论与思考</a:t>
            </a:r>
          </a:p>
        </p:txBody>
      </p:sp>
      <p:sp>
        <p:nvSpPr>
          <p:cNvPr id="10" name="矩形 9">
            <a:extLst>
              <a:ext uri="{FF2B5EF4-FFF2-40B4-BE49-F238E27FC236}">
                <a16:creationId xmlns:a16="http://schemas.microsoft.com/office/drawing/2014/main" id="{362C93C6-4F8C-4931-BC82-F4170A55139D}"/>
              </a:ext>
            </a:extLst>
          </p:cNvPr>
          <p:cNvSpPr/>
          <p:nvPr/>
        </p:nvSpPr>
        <p:spPr>
          <a:xfrm flipV="1">
            <a:off x="5411784" y="3806983"/>
            <a:ext cx="1368425" cy="45719"/>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63935326-C33E-4B24-BB1E-629856B3C1B0}"/>
              </a:ext>
            </a:extLst>
          </p:cNvPr>
          <p:cNvSpPr/>
          <p:nvPr/>
        </p:nvSpPr>
        <p:spPr>
          <a:xfrm>
            <a:off x="5157277" y="1287235"/>
            <a:ext cx="2002471" cy="1862048"/>
          </a:xfrm>
          <a:prstGeom prst="rect">
            <a:avLst/>
          </a:prstGeom>
        </p:spPr>
        <p:txBody>
          <a:bodyPr wrap="none">
            <a:spAutoFit/>
          </a:bodyPr>
          <a:lstStyle/>
          <a:p>
            <a:r>
              <a:rPr lang="en-US" altLang="zh-CN" sz="11500" b="1" dirty="0">
                <a:gradFill>
                  <a:gsLst>
                    <a:gs pos="0">
                      <a:srgbClr val="7E0C6E"/>
                    </a:gs>
                    <a:gs pos="40000">
                      <a:srgbClr val="7E0C6E"/>
                    </a:gs>
                    <a:gs pos="71000">
                      <a:srgbClr val="FBFDFF"/>
                    </a:gs>
                  </a:gsLst>
                  <a:lin ang="5400000" scaled="0"/>
                </a:gradFill>
                <a:latin typeface="方正粗黑宋简体" panose="02000000000000000000" pitchFamily="2" charset="-122"/>
                <a:ea typeface="方正粗黑宋简体" panose="02000000000000000000" pitchFamily="2" charset="-122"/>
              </a:rPr>
              <a:t>04</a:t>
            </a:r>
            <a:endParaRPr lang="zh-CN" altLang="en-US" sz="11500" b="1" dirty="0">
              <a:gradFill>
                <a:gsLst>
                  <a:gs pos="0">
                    <a:srgbClr val="7E0C6E"/>
                  </a:gs>
                  <a:gs pos="40000">
                    <a:srgbClr val="7E0C6E"/>
                  </a:gs>
                  <a:gs pos="71000">
                    <a:srgbClr val="FBFDFF"/>
                  </a:gs>
                </a:gsLst>
                <a:lin ang="5400000" scaled="0"/>
              </a:gra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17899200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441484" cy="513304"/>
            <a:chOff x="0" y="606175"/>
            <a:chExt cx="2441484"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723549" cy="461665"/>
            </a:xfrm>
            <a:prstGeom prst="rect">
              <a:avLst/>
            </a:prstGeom>
          </p:spPr>
          <p:txBody>
            <a:bodyPr wrap="none">
              <a:spAutoFit/>
            </a:bodyPr>
            <a:lstStyle/>
            <a:p>
              <a:r>
                <a:rPr lang="zh-CN" altLang="en-US" sz="2400" b="1" dirty="0">
                  <a:solidFill>
                    <a:srgbClr val="7E0C6E"/>
                  </a:solidFill>
                  <a:latin typeface="+mn-ea"/>
                </a:rPr>
                <a:t>结论与思考</a:t>
              </a:r>
            </a:p>
          </p:txBody>
        </p:sp>
      </p:grpSp>
      <p:sp>
        <p:nvSpPr>
          <p:cNvPr id="12" name="文本框 11">
            <a:extLst>
              <a:ext uri="{FF2B5EF4-FFF2-40B4-BE49-F238E27FC236}">
                <a16:creationId xmlns:a16="http://schemas.microsoft.com/office/drawing/2014/main" id="{70D5DE5F-5348-3B6D-52FB-8E97989DCBEA}"/>
              </a:ext>
            </a:extLst>
          </p:cNvPr>
          <p:cNvSpPr txBox="1"/>
          <p:nvPr/>
        </p:nvSpPr>
        <p:spPr>
          <a:xfrm>
            <a:off x="1123668" y="1273394"/>
            <a:ext cx="8708726" cy="4199611"/>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kumimoji="1" lang="zh-CN" altLang="en-US" sz="2000" b="1" dirty="0">
                <a:solidFill>
                  <a:srgbClr val="1D1D1B"/>
                </a:solidFill>
                <a:latin typeface="MyriadPro-Bold"/>
              </a:rPr>
              <a:t>为什么做这篇文章？</a:t>
            </a:r>
            <a:endParaRPr kumimoji="1" lang="en-US" altLang="zh-CN" sz="2000" b="1" dirty="0">
              <a:solidFill>
                <a:srgbClr val="1D1D1B"/>
              </a:solidFill>
              <a:latin typeface="MyriadPro-Bold"/>
            </a:endParaRPr>
          </a:p>
          <a:p>
            <a:pPr algn="l">
              <a:lnSpc>
                <a:spcPct val="150000"/>
              </a:lnSpc>
            </a:pPr>
            <a:r>
              <a:rPr kumimoji="1" lang="en-US" altLang="zh-CN" sz="2000" dirty="0">
                <a:solidFill>
                  <a:srgbClr val="1D1D1B"/>
                </a:solidFill>
                <a:latin typeface="MyriadPro-Bold"/>
              </a:rPr>
              <a:t>RV</a:t>
            </a:r>
            <a:r>
              <a:rPr kumimoji="1" lang="zh-CN" altLang="en-US" sz="2000" dirty="0">
                <a:solidFill>
                  <a:srgbClr val="1D1D1B"/>
                </a:solidFill>
                <a:latin typeface="MyriadPro-Bold"/>
              </a:rPr>
              <a:t>系统安全检查功能无法应对复杂物理环境，在面对特殊环境时，会做出错误的反应（凭借</a:t>
            </a:r>
            <a:r>
              <a:rPr kumimoji="1" lang="en-US" altLang="zh-CN" sz="2000" dirty="0">
                <a:solidFill>
                  <a:srgbClr val="1D1D1B"/>
                </a:solidFill>
                <a:latin typeface="MyriadPro-Bold"/>
              </a:rPr>
              <a:t>if else</a:t>
            </a:r>
            <a:r>
              <a:rPr kumimoji="1" lang="zh-CN" altLang="en-US" sz="2000" dirty="0">
                <a:solidFill>
                  <a:srgbClr val="1D1D1B"/>
                </a:solidFill>
                <a:latin typeface="MyriadPro-Bold"/>
              </a:rPr>
              <a:t>无法穷举所有情况），因此造成很多事故。</a:t>
            </a:r>
            <a:endParaRPr kumimoji="1" lang="en-US" altLang="zh-CN" sz="2000" dirty="0">
              <a:solidFill>
                <a:srgbClr val="1D1D1B"/>
              </a:solidFill>
              <a:latin typeface="MyriadPro-Bold"/>
            </a:endParaRPr>
          </a:p>
          <a:p>
            <a:pPr marL="342900" indent="-342900" algn="l">
              <a:lnSpc>
                <a:spcPct val="150000"/>
              </a:lnSpc>
              <a:buFont typeface="Arial" panose="020B0604020202020204" pitchFamily="34" charset="0"/>
              <a:buChar char="•"/>
            </a:pPr>
            <a:r>
              <a:rPr kumimoji="1" lang="zh-CN" altLang="en-US" sz="2000" b="1" dirty="0">
                <a:solidFill>
                  <a:srgbClr val="1D1D1B"/>
                </a:solidFill>
                <a:latin typeface="MyriadPro-Bold"/>
              </a:rPr>
              <a:t>如何做？</a:t>
            </a:r>
            <a:endParaRPr kumimoji="1" lang="en-US" altLang="zh-CN" sz="2000" b="1" dirty="0">
              <a:solidFill>
                <a:srgbClr val="1D1D1B"/>
              </a:solidFill>
              <a:latin typeface="MyriadPro-Bold"/>
            </a:endParaRPr>
          </a:p>
          <a:p>
            <a:pPr algn="l">
              <a:lnSpc>
                <a:spcPct val="150000"/>
              </a:lnSpc>
            </a:pPr>
            <a:r>
              <a:rPr kumimoji="1" lang="zh-CN" altLang="en-US" sz="2000" dirty="0">
                <a:solidFill>
                  <a:srgbClr val="1D1D1B"/>
                </a:solidFill>
                <a:latin typeface="MyriadPro-Bold"/>
              </a:rPr>
              <a:t>只针对安全检查功能中的</a:t>
            </a:r>
            <a:r>
              <a:rPr kumimoji="1" lang="en-US" altLang="zh-CN" sz="2000" dirty="0">
                <a:solidFill>
                  <a:srgbClr val="1D1D1B"/>
                </a:solidFill>
                <a:latin typeface="MyriadPro-Bold"/>
              </a:rPr>
              <a:t>counter-measure</a:t>
            </a:r>
            <a:r>
              <a:rPr kumimoji="1" lang="zh-CN" altLang="en-US" sz="2000" dirty="0">
                <a:solidFill>
                  <a:srgbClr val="1D1D1B"/>
                </a:solidFill>
                <a:latin typeface="MyriadPro-Bold"/>
              </a:rPr>
              <a:t>功能</a:t>
            </a:r>
            <a:endParaRPr kumimoji="1" lang="en-US" altLang="zh-CN" sz="2000" dirty="0">
              <a:solidFill>
                <a:srgbClr val="1D1D1B"/>
              </a:solidFill>
              <a:latin typeface="MyriadPro-Bold"/>
            </a:endParaRPr>
          </a:p>
          <a:p>
            <a:pPr algn="l">
              <a:lnSpc>
                <a:spcPct val="150000"/>
              </a:lnSpc>
            </a:pPr>
            <a:r>
              <a:rPr kumimoji="1" lang="zh-CN" altLang="en-US" sz="2000" dirty="0">
                <a:solidFill>
                  <a:srgbClr val="1D1D1B"/>
                </a:solidFill>
                <a:latin typeface="MyriadPro-Bold"/>
              </a:rPr>
              <a:t>通过定义两种损失函数来指导环境变异，进而测试哪种环境会触发错误的安全检查功能，找到漏洞。</a:t>
            </a:r>
            <a:endParaRPr kumimoji="1" lang="en-US" altLang="zh-CN" sz="2000" b="1" dirty="0">
              <a:solidFill>
                <a:srgbClr val="1D1D1B"/>
              </a:solidFill>
              <a:latin typeface="MyriadPro-Bold"/>
            </a:endParaRPr>
          </a:p>
          <a:p>
            <a:pPr marL="342900" indent="-342900" algn="l">
              <a:lnSpc>
                <a:spcPct val="150000"/>
              </a:lnSpc>
              <a:buFont typeface="Arial" panose="020B0604020202020204" pitchFamily="34" charset="0"/>
              <a:buChar char="•"/>
            </a:pPr>
            <a:r>
              <a:rPr kumimoji="1" lang="zh-CN" altLang="en-US" sz="2000" b="1" dirty="0">
                <a:solidFill>
                  <a:srgbClr val="1D1D1B"/>
                </a:solidFill>
                <a:latin typeface="MyriadPro-Bold"/>
              </a:rPr>
              <a:t>如何修复漏洞？</a:t>
            </a:r>
            <a:endParaRPr kumimoji="1" lang="en-US" altLang="zh-CN" sz="2000" dirty="0">
              <a:solidFill>
                <a:srgbClr val="1D1D1B"/>
              </a:solidFill>
              <a:latin typeface="MyriadPro-Bold"/>
            </a:endParaRPr>
          </a:p>
          <a:p>
            <a:pPr marL="342900" indent="-342900" algn="l">
              <a:lnSpc>
                <a:spcPct val="150000"/>
              </a:lnSpc>
              <a:buFont typeface="Arial" panose="020B0604020202020204" pitchFamily="34" charset="0"/>
              <a:buChar char="•"/>
            </a:pPr>
            <a:endParaRPr kumimoji="1" lang="en-US" altLang="zh-CN" sz="2000" b="1" dirty="0">
              <a:solidFill>
                <a:srgbClr val="1D1D1B"/>
              </a:solidFill>
              <a:latin typeface="MyriadPro-Bold"/>
            </a:endParaRPr>
          </a:p>
        </p:txBody>
      </p:sp>
    </p:spTree>
    <p:extLst>
      <p:ext uri="{BB962C8B-B14F-4D97-AF65-F5344CB8AC3E}">
        <p14:creationId xmlns:p14="http://schemas.microsoft.com/office/powerpoint/2010/main" val="395252543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八里台主楼"/>
          <p:cNvPicPr>
            <a:picLocks noChangeAspect="1"/>
          </p:cNvPicPr>
          <p:nvPr/>
        </p:nvPicPr>
        <p:blipFill>
          <a:blip r:embed="rId3"/>
          <a:srcRect l="5635" r="2883" b="19854"/>
          <a:stretch>
            <a:fillRect/>
          </a:stretch>
        </p:blipFill>
        <p:spPr>
          <a:xfrm>
            <a:off x="-635" y="0"/>
            <a:ext cx="12192000" cy="6858000"/>
          </a:xfrm>
          <a:prstGeom prst="rect">
            <a:avLst/>
          </a:prstGeom>
        </p:spPr>
      </p:pic>
      <p:sp>
        <p:nvSpPr>
          <p:cNvPr id="7" name="矩形 6">
            <a:extLst>
              <a:ext uri="{FF2B5EF4-FFF2-40B4-BE49-F238E27FC236}">
                <a16:creationId xmlns:a16="http://schemas.microsoft.com/office/drawing/2014/main" id="{BA9C7A9B-5CFA-4FEE-9375-F52188BFF5ED}"/>
              </a:ext>
            </a:extLst>
          </p:cNvPr>
          <p:cNvSpPr/>
          <p:nvPr/>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B4115B8-5BDD-4BED-AC44-D16C1A477751}"/>
              </a:ext>
            </a:extLst>
          </p:cNvPr>
          <p:cNvSpPr/>
          <p:nvPr/>
        </p:nvSpPr>
        <p:spPr>
          <a:xfrm>
            <a:off x="-1270" y="6159357"/>
            <a:ext cx="12192000" cy="698643"/>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方正姚体" panose="02010601030101010101" pitchFamily="2" charset="-122"/>
                <a:ea typeface="方正姚体" panose="02010601030101010101" pitchFamily="2" charset="-122"/>
              </a:rPr>
              <a:t>允公允能 日新月异</a:t>
            </a:r>
          </a:p>
        </p:txBody>
      </p:sp>
      <p:sp>
        <p:nvSpPr>
          <p:cNvPr id="13" name="矩形 12">
            <a:extLst>
              <a:ext uri="{FF2B5EF4-FFF2-40B4-BE49-F238E27FC236}">
                <a16:creationId xmlns:a16="http://schemas.microsoft.com/office/drawing/2014/main" id="{2C96E9D4-3A4C-41B4-8351-B89E8594A541}"/>
              </a:ext>
            </a:extLst>
          </p:cNvPr>
          <p:cNvSpPr/>
          <p:nvPr/>
        </p:nvSpPr>
        <p:spPr>
          <a:xfrm>
            <a:off x="0" y="1561672"/>
            <a:ext cx="482885" cy="3400745"/>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方正姚体" panose="02010601030101010101" pitchFamily="2" charset="-122"/>
              <a:ea typeface="方正姚体" panose="02010601030101010101" pitchFamily="2" charset="-122"/>
            </a:endParaRPr>
          </a:p>
        </p:txBody>
      </p:sp>
      <p:sp>
        <p:nvSpPr>
          <p:cNvPr id="14" name="矩形 13">
            <a:extLst>
              <a:ext uri="{FF2B5EF4-FFF2-40B4-BE49-F238E27FC236}">
                <a16:creationId xmlns:a16="http://schemas.microsoft.com/office/drawing/2014/main" id="{9D7EE900-ECB5-49DF-9020-640FFC25E90B}"/>
              </a:ext>
            </a:extLst>
          </p:cNvPr>
          <p:cNvSpPr/>
          <p:nvPr/>
        </p:nvSpPr>
        <p:spPr>
          <a:xfrm>
            <a:off x="11707845" y="1561672"/>
            <a:ext cx="482885" cy="3400745"/>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方正姚体" panose="02010601030101010101" pitchFamily="2" charset="-122"/>
              <a:ea typeface="方正姚体" panose="02010601030101010101" pitchFamily="2" charset="-122"/>
            </a:endParaRPr>
          </a:p>
        </p:txBody>
      </p:sp>
      <p:pic>
        <p:nvPicPr>
          <p:cNvPr id="16" name="图片 15">
            <a:extLst>
              <a:ext uri="{FF2B5EF4-FFF2-40B4-BE49-F238E27FC236}">
                <a16:creationId xmlns:a16="http://schemas.microsoft.com/office/drawing/2014/main" id="{D6C9BF9B-06C2-4FE0-8C93-97B30F1BF1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9455" y="424237"/>
            <a:ext cx="2274870" cy="2274870"/>
          </a:xfrm>
          <a:prstGeom prst="rect">
            <a:avLst/>
          </a:prstGeom>
        </p:spPr>
      </p:pic>
      <p:sp>
        <p:nvSpPr>
          <p:cNvPr id="18" name="任意多边形: 形状 17">
            <a:extLst>
              <a:ext uri="{FF2B5EF4-FFF2-40B4-BE49-F238E27FC236}">
                <a16:creationId xmlns:a16="http://schemas.microsoft.com/office/drawing/2014/main" id="{0FE42373-3A0D-481A-8717-14D652BA946F}"/>
              </a:ext>
            </a:extLst>
          </p:cNvPr>
          <p:cNvSpPr/>
          <p:nvPr/>
        </p:nvSpPr>
        <p:spPr>
          <a:xfrm>
            <a:off x="1160980" y="1561672"/>
            <a:ext cx="9811820" cy="3400745"/>
          </a:xfrm>
          <a:custGeom>
            <a:avLst/>
            <a:gdLst>
              <a:gd name="connsiteX0" fmla="*/ 0 w 9811820"/>
              <a:gd name="connsiteY0" fmla="*/ 0 h 3400745"/>
              <a:gd name="connsiteX1" fmla="*/ 3873357 w 9811820"/>
              <a:gd name="connsiteY1" fmla="*/ 0 h 3400745"/>
              <a:gd name="connsiteX2" fmla="*/ 4905910 w 9811820"/>
              <a:gd name="connsiteY2" fmla="*/ 1032553 h 3400745"/>
              <a:gd name="connsiteX3" fmla="*/ 5938463 w 9811820"/>
              <a:gd name="connsiteY3" fmla="*/ 0 h 3400745"/>
              <a:gd name="connsiteX4" fmla="*/ 9811820 w 9811820"/>
              <a:gd name="connsiteY4" fmla="*/ 0 h 3400745"/>
              <a:gd name="connsiteX5" fmla="*/ 9811820 w 9811820"/>
              <a:gd name="connsiteY5" fmla="*/ 3400745 h 3400745"/>
              <a:gd name="connsiteX6" fmla="*/ 0 w 9811820"/>
              <a:gd name="connsiteY6" fmla="*/ 3400745 h 3400745"/>
              <a:gd name="connsiteX7" fmla="*/ 0 w 9811820"/>
              <a:gd name="connsiteY7" fmla="*/ 0 h 340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11820" h="3400745">
                <a:moveTo>
                  <a:pt x="0" y="0"/>
                </a:moveTo>
                <a:lnTo>
                  <a:pt x="3873357" y="0"/>
                </a:lnTo>
                <a:cubicBezTo>
                  <a:pt x="3873357" y="570263"/>
                  <a:pt x="4335647" y="1032553"/>
                  <a:pt x="4905910" y="1032553"/>
                </a:cubicBezTo>
                <a:cubicBezTo>
                  <a:pt x="5476173" y="1032553"/>
                  <a:pt x="5938463" y="570263"/>
                  <a:pt x="5938463" y="0"/>
                </a:cubicBezTo>
                <a:lnTo>
                  <a:pt x="9811820" y="0"/>
                </a:lnTo>
                <a:lnTo>
                  <a:pt x="9811820" y="3400745"/>
                </a:lnTo>
                <a:lnTo>
                  <a:pt x="0" y="3400745"/>
                </a:lnTo>
                <a:lnTo>
                  <a:pt x="0" y="0"/>
                </a:lnTo>
                <a:close/>
              </a:path>
            </a:pathLst>
          </a:cu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C5EF8579-C1F8-4B22-A2CF-5981F883176A}"/>
              </a:ext>
            </a:extLst>
          </p:cNvPr>
          <p:cNvSpPr txBox="1"/>
          <p:nvPr/>
        </p:nvSpPr>
        <p:spPr>
          <a:xfrm>
            <a:off x="1698303" y="2994900"/>
            <a:ext cx="8792853" cy="1015663"/>
          </a:xfrm>
          <a:prstGeom prst="rect">
            <a:avLst/>
          </a:prstGeom>
          <a:noFill/>
        </p:spPr>
        <p:txBody>
          <a:bodyPr wrap="square" rtlCol="0">
            <a:spAutoFit/>
          </a:bodyPr>
          <a:lstStyle/>
          <a:p>
            <a:pPr algn="ctr"/>
            <a:r>
              <a:rPr lang="zh-CN" altLang="en-US" sz="6000" b="1" dirty="0">
                <a:solidFill>
                  <a:schemeClr val="bg1"/>
                </a:solidFill>
                <a:latin typeface="+mj-ea"/>
                <a:ea typeface="+mj-ea"/>
              </a:rPr>
              <a:t>感谢老师和同学们的聆听！</a:t>
            </a:r>
          </a:p>
        </p:txBody>
      </p:sp>
      <p:sp>
        <p:nvSpPr>
          <p:cNvPr id="27" name="文本框 26">
            <a:extLst>
              <a:ext uri="{FF2B5EF4-FFF2-40B4-BE49-F238E27FC236}">
                <a16:creationId xmlns:a16="http://schemas.microsoft.com/office/drawing/2014/main" id="{CFE1B856-2494-4A96-B41F-474A80CF47B2}"/>
              </a:ext>
            </a:extLst>
          </p:cNvPr>
          <p:cNvSpPr txBox="1"/>
          <p:nvPr/>
        </p:nvSpPr>
        <p:spPr>
          <a:xfrm>
            <a:off x="2063750" y="2658600"/>
            <a:ext cx="8006280" cy="400110"/>
          </a:xfrm>
          <a:prstGeom prst="rect">
            <a:avLst/>
          </a:prstGeom>
          <a:noFill/>
        </p:spPr>
        <p:txBody>
          <a:bodyPr wrap="square" rtlCol="0">
            <a:spAutoFit/>
          </a:bodyPr>
          <a:lstStyle/>
          <a:p>
            <a:pPr algn="ctr"/>
            <a:r>
              <a:rPr lang="en-US" altLang="zh-CN" sz="2000" b="1" dirty="0">
                <a:solidFill>
                  <a:srgbClr val="A966A0"/>
                </a:solidFill>
                <a:latin typeface="+mj-ea"/>
                <a:ea typeface="+mj-ea"/>
              </a:rPr>
              <a:t>THANKS</a:t>
            </a:r>
            <a:endParaRPr lang="zh-CN" altLang="en-US" sz="2000" b="1" dirty="0">
              <a:solidFill>
                <a:srgbClr val="A966A0"/>
              </a:solidFill>
              <a:latin typeface="+mj-ea"/>
              <a:ea typeface="+mj-ea"/>
            </a:endParaRPr>
          </a:p>
        </p:txBody>
      </p:sp>
    </p:spTree>
    <p:extLst>
      <p:ext uri="{BB962C8B-B14F-4D97-AF65-F5344CB8AC3E}">
        <p14:creationId xmlns:p14="http://schemas.microsoft.com/office/powerpoint/2010/main" val="113562645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F6789B7-0A11-49D9-83C5-D8BBEB967CEC}"/>
              </a:ext>
            </a:extLst>
          </p:cNvPr>
          <p:cNvSpPr/>
          <p:nvPr/>
        </p:nvSpPr>
        <p:spPr>
          <a:xfrm>
            <a:off x="0" y="0"/>
            <a:ext cx="12192000" cy="6858000"/>
          </a:xfrm>
          <a:prstGeom prst="rect">
            <a:avLst/>
          </a:prstGeom>
          <a:gradFill>
            <a:gsLst>
              <a:gs pos="0">
                <a:schemeClr val="bg1">
                  <a:alpha val="0"/>
                </a:schemeClr>
              </a:gs>
              <a:gs pos="60000">
                <a:schemeClr val="bg1">
                  <a:alpha val="84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20D0E842-0036-4DD5-A091-AE2BCE7FF689}"/>
              </a:ext>
            </a:extLst>
          </p:cNvPr>
          <p:cNvSpPr/>
          <p:nvPr/>
        </p:nvSpPr>
        <p:spPr>
          <a:xfrm>
            <a:off x="5044268" y="5910065"/>
            <a:ext cx="2103461" cy="369332"/>
          </a:xfrm>
          <a:prstGeom prst="rect">
            <a:avLst/>
          </a:prstGeom>
        </p:spPr>
        <p:txBody>
          <a:bodyPr wrap="none">
            <a:spAutoFit/>
          </a:bodyPr>
          <a:lstStyle/>
          <a:p>
            <a:r>
              <a:rPr lang="zh-CN" altLang="en-US" b="1" dirty="0">
                <a:solidFill>
                  <a:srgbClr val="7E0C6E"/>
                </a:solidFill>
                <a:latin typeface="方正姚体" panose="02010601030101010101" pitchFamily="2" charset="-122"/>
                <a:ea typeface="方正姚体" panose="02010601030101010101" pitchFamily="2" charset="-122"/>
              </a:rPr>
              <a:t>允公允能 日新月异</a:t>
            </a:r>
          </a:p>
        </p:txBody>
      </p:sp>
      <p:sp>
        <p:nvSpPr>
          <p:cNvPr id="8" name="矩形 7">
            <a:extLst>
              <a:ext uri="{FF2B5EF4-FFF2-40B4-BE49-F238E27FC236}">
                <a16:creationId xmlns:a16="http://schemas.microsoft.com/office/drawing/2014/main" id="{A0F7183A-E0B9-451D-880D-31465C5CA2A3}"/>
              </a:ext>
            </a:extLst>
          </p:cNvPr>
          <p:cNvSpPr/>
          <p:nvPr/>
        </p:nvSpPr>
        <p:spPr>
          <a:xfrm flipV="1">
            <a:off x="5411787" y="6364263"/>
            <a:ext cx="1368425" cy="45719"/>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B81066BB-71DF-424D-BFA3-63204DA0128E}"/>
              </a:ext>
            </a:extLst>
          </p:cNvPr>
          <p:cNvSpPr/>
          <p:nvPr/>
        </p:nvSpPr>
        <p:spPr>
          <a:xfrm>
            <a:off x="4618670" y="2796862"/>
            <a:ext cx="2954655" cy="923330"/>
          </a:xfrm>
          <a:prstGeom prst="rect">
            <a:avLst/>
          </a:prstGeom>
        </p:spPr>
        <p:txBody>
          <a:bodyPr wrap="none">
            <a:spAutoFit/>
          </a:bodyPr>
          <a:lstStyle/>
          <a:p>
            <a:r>
              <a:rPr lang="zh-CN" altLang="en-US" sz="5400" b="1" dirty="0">
                <a:solidFill>
                  <a:srgbClr val="7E0C6E"/>
                </a:solidFill>
                <a:latin typeface="+mj-ea"/>
                <a:ea typeface="+mj-ea"/>
              </a:rPr>
              <a:t>研究背景</a:t>
            </a:r>
          </a:p>
        </p:txBody>
      </p:sp>
      <p:sp>
        <p:nvSpPr>
          <p:cNvPr id="10" name="矩形 9">
            <a:extLst>
              <a:ext uri="{FF2B5EF4-FFF2-40B4-BE49-F238E27FC236}">
                <a16:creationId xmlns:a16="http://schemas.microsoft.com/office/drawing/2014/main" id="{362C93C6-4F8C-4931-BC82-F4170A55139D}"/>
              </a:ext>
            </a:extLst>
          </p:cNvPr>
          <p:cNvSpPr/>
          <p:nvPr/>
        </p:nvSpPr>
        <p:spPr>
          <a:xfrm flipV="1">
            <a:off x="5411784" y="3806983"/>
            <a:ext cx="1368425" cy="45719"/>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63935326-C33E-4B24-BB1E-629856B3C1B0}"/>
              </a:ext>
            </a:extLst>
          </p:cNvPr>
          <p:cNvSpPr/>
          <p:nvPr/>
        </p:nvSpPr>
        <p:spPr>
          <a:xfrm>
            <a:off x="5157277" y="1287235"/>
            <a:ext cx="1877437" cy="1862048"/>
          </a:xfrm>
          <a:prstGeom prst="rect">
            <a:avLst/>
          </a:prstGeom>
        </p:spPr>
        <p:txBody>
          <a:bodyPr wrap="none">
            <a:spAutoFit/>
          </a:bodyPr>
          <a:lstStyle/>
          <a:p>
            <a:r>
              <a:rPr lang="en-US" altLang="zh-CN" sz="11500" b="1" dirty="0">
                <a:gradFill>
                  <a:gsLst>
                    <a:gs pos="0">
                      <a:srgbClr val="7E0C6E"/>
                    </a:gs>
                    <a:gs pos="40000">
                      <a:srgbClr val="7E0C6E"/>
                    </a:gs>
                    <a:gs pos="71000">
                      <a:srgbClr val="FBFDFF"/>
                    </a:gs>
                  </a:gsLst>
                  <a:lin ang="5400000" scaled="0"/>
                </a:gradFill>
                <a:latin typeface="方正粗黑宋简体" panose="02000000000000000000" pitchFamily="2" charset="-122"/>
                <a:ea typeface="方正粗黑宋简体" panose="02000000000000000000" pitchFamily="2" charset="-122"/>
              </a:rPr>
              <a:t>01</a:t>
            </a:r>
            <a:endParaRPr lang="zh-CN" altLang="en-US" sz="11500" b="1" dirty="0">
              <a:gradFill>
                <a:gsLst>
                  <a:gs pos="0">
                    <a:srgbClr val="7E0C6E"/>
                  </a:gs>
                  <a:gs pos="40000">
                    <a:srgbClr val="7E0C6E"/>
                  </a:gs>
                  <a:gs pos="71000">
                    <a:srgbClr val="FBFDFF"/>
                  </a:gs>
                </a:gsLst>
                <a:lin ang="5400000" scaled="0"/>
              </a:gra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62268242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133707" cy="513304"/>
            <a:chOff x="0" y="606175"/>
            <a:chExt cx="2133707"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415772" cy="461665"/>
            </a:xfrm>
            <a:prstGeom prst="rect">
              <a:avLst/>
            </a:prstGeom>
          </p:spPr>
          <p:txBody>
            <a:bodyPr wrap="none">
              <a:spAutoFit/>
            </a:bodyPr>
            <a:lstStyle/>
            <a:p>
              <a:r>
                <a:rPr lang="zh-CN" altLang="en-US" sz="2400" b="1" dirty="0">
                  <a:solidFill>
                    <a:srgbClr val="7E0C6E"/>
                  </a:solidFill>
                  <a:latin typeface="+mn-ea"/>
                </a:rPr>
                <a:t>研究背景</a:t>
              </a:r>
            </a:p>
          </p:txBody>
        </p:sp>
      </p:grpSp>
      <p:pic>
        <p:nvPicPr>
          <p:cNvPr id="2050" name="Picture 2" descr="فوت و فن خودرو">
            <a:extLst>
              <a:ext uri="{FF2B5EF4-FFF2-40B4-BE49-F238E27FC236}">
                <a16:creationId xmlns:a16="http://schemas.microsoft.com/office/drawing/2014/main" id="{A69AD7F3-0703-8DF1-6B23-E3D4B509D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658" y="1823181"/>
            <a:ext cx="2550130" cy="18735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4" name="Picture 2" descr="آداب السلوك كلفة مثل المسافة الصحيحة مابين عجلة القيادة وكرسي السيارة -  showeringselect.com">
            <a:extLst>
              <a:ext uri="{FF2B5EF4-FFF2-40B4-BE49-F238E27FC236}">
                <a16:creationId xmlns:a16="http://schemas.microsoft.com/office/drawing/2014/main" id="{1E613E8B-A39C-ADAD-CAFD-4191F289F0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3782" y="4442608"/>
            <a:ext cx="2787700" cy="15663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AutoShape 6" descr="BRS:Whole Airplane Parachute 19 | Download Scientific Diagram">
            <a:extLst>
              <a:ext uri="{FF2B5EF4-FFF2-40B4-BE49-F238E27FC236}">
                <a16:creationId xmlns:a16="http://schemas.microsoft.com/office/drawing/2014/main" id="{8132A53A-9721-CB1B-AF9C-4BC9CFAF1BE1}"/>
              </a:ext>
            </a:extLst>
          </p:cNvPr>
          <p:cNvSpPr>
            <a:spLocks noChangeAspect="1" noChangeArrowheads="1"/>
          </p:cNvSpPr>
          <p:nvPr/>
        </p:nvSpPr>
        <p:spPr bwMode="auto">
          <a:xfrm>
            <a:off x="5943599" y="3276599"/>
            <a:ext cx="1600199" cy="16001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8" descr="BRS:Whole Airplane Parachute 19 | Download Scientific Diagram">
            <a:extLst>
              <a:ext uri="{FF2B5EF4-FFF2-40B4-BE49-F238E27FC236}">
                <a16:creationId xmlns:a16="http://schemas.microsoft.com/office/drawing/2014/main" id="{A4B54DCB-74D5-839A-9A46-BD82F98E872B}"/>
              </a:ext>
            </a:extLst>
          </p:cNvPr>
          <p:cNvSpPr>
            <a:spLocks noChangeAspect="1" noChangeArrowheads="1"/>
          </p:cNvSpPr>
          <p:nvPr/>
        </p:nvSpPr>
        <p:spPr bwMode="auto">
          <a:xfrm>
            <a:off x="5875983" y="388196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F3ADBEF0-D3D1-D853-AD19-6129925A68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9214" y="1730846"/>
            <a:ext cx="1676719" cy="25221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82" name="Picture 10" descr="Boeing 737 MAX: Two tragic flights, 12 problems | The Seattle Times">
            <a:extLst>
              <a:ext uri="{FF2B5EF4-FFF2-40B4-BE49-F238E27FC236}">
                <a16:creationId xmlns:a16="http://schemas.microsoft.com/office/drawing/2014/main" id="{DA55CA54-51AF-492D-B911-3BB4E17AB5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96063" y="4823291"/>
            <a:ext cx="2333625" cy="1748701"/>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59CD00D4-02F0-1800-DD06-30EEFADDEA40}"/>
              </a:ext>
            </a:extLst>
          </p:cNvPr>
          <p:cNvSpPr/>
          <p:nvPr/>
        </p:nvSpPr>
        <p:spPr>
          <a:xfrm>
            <a:off x="5249174" y="3490380"/>
            <a:ext cx="1828959" cy="762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安全检查</a:t>
            </a:r>
          </a:p>
        </p:txBody>
      </p:sp>
      <p:cxnSp>
        <p:nvCxnSpPr>
          <p:cNvPr id="16" name="连接符: 曲线 15">
            <a:extLst>
              <a:ext uri="{FF2B5EF4-FFF2-40B4-BE49-F238E27FC236}">
                <a16:creationId xmlns:a16="http://schemas.microsoft.com/office/drawing/2014/main" id="{9B212AAF-1A3E-466F-40F3-00724A6CF52A}"/>
              </a:ext>
            </a:extLst>
          </p:cNvPr>
          <p:cNvCxnSpPr>
            <a:stCxn id="2050" idx="3"/>
            <a:endCxn id="12" idx="1"/>
          </p:cNvCxnSpPr>
          <p:nvPr/>
        </p:nvCxnSpPr>
        <p:spPr>
          <a:xfrm>
            <a:off x="4072788" y="2759964"/>
            <a:ext cx="1444231" cy="842103"/>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连接符: 曲线 17">
            <a:extLst>
              <a:ext uri="{FF2B5EF4-FFF2-40B4-BE49-F238E27FC236}">
                <a16:creationId xmlns:a16="http://schemas.microsoft.com/office/drawing/2014/main" id="{239012E4-96FC-69BF-00C2-E6994D297A2B}"/>
              </a:ext>
            </a:extLst>
          </p:cNvPr>
          <p:cNvCxnSpPr>
            <a:stCxn id="3074" idx="3"/>
            <a:endCxn id="12" idx="3"/>
          </p:cNvCxnSpPr>
          <p:nvPr/>
        </p:nvCxnSpPr>
        <p:spPr>
          <a:xfrm flipV="1">
            <a:off x="4271482" y="4141342"/>
            <a:ext cx="1245537" cy="1084433"/>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DAACFB4A-9324-38F0-86F9-9D2A05A18F67}"/>
              </a:ext>
            </a:extLst>
          </p:cNvPr>
          <p:cNvCxnSpPr>
            <a:stCxn id="9" idx="1"/>
            <a:endCxn id="12" idx="7"/>
          </p:cNvCxnSpPr>
          <p:nvPr/>
        </p:nvCxnSpPr>
        <p:spPr>
          <a:xfrm rot="10800000" flipV="1">
            <a:off x="6810288" y="2991937"/>
            <a:ext cx="1308926" cy="610129"/>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a:extLst>
              <a:ext uri="{FF2B5EF4-FFF2-40B4-BE49-F238E27FC236}">
                <a16:creationId xmlns:a16="http://schemas.microsoft.com/office/drawing/2014/main" id="{F51776EB-92FD-C7BC-A752-4ED6EB71F58A}"/>
              </a:ext>
            </a:extLst>
          </p:cNvPr>
          <p:cNvCxnSpPr>
            <a:stCxn id="3082" idx="1"/>
            <a:endCxn id="12" idx="5"/>
          </p:cNvCxnSpPr>
          <p:nvPr/>
        </p:nvCxnSpPr>
        <p:spPr>
          <a:xfrm rot="10800000">
            <a:off x="6810289" y="4141342"/>
            <a:ext cx="1085775" cy="1556300"/>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A5B9116-3BF3-AD19-9ACE-6C08C3C1D077}"/>
              </a:ext>
            </a:extLst>
          </p:cNvPr>
          <p:cNvSpPr txBox="1"/>
          <p:nvPr/>
        </p:nvSpPr>
        <p:spPr>
          <a:xfrm>
            <a:off x="810402" y="1118550"/>
            <a:ext cx="10673499"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a:latin typeface="+mn-ea"/>
              </a:rPr>
              <a:t>Robotic Vehicles</a:t>
            </a:r>
            <a:r>
              <a:rPr lang="zh-CN" altLang="en-US" dirty="0">
                <a:latin typeface="+mn-ea"/>
              </a:rPr>
              <a:t>（</a:t>
            </a:r>
            <a:r>
              <a:rPr lang="en-US" altLang="zh-CN" dirty="0">
                <a:latin typeface="+mn-ea"/>
              </a:rPr>
              <a:t>RV</a:t>
            </a:r>
            <a:r>
              <a:rPr lang="zh-CN" altLang="en-US" dirty="0">
                <a:latin typeface="+mn-ea"/>
              </a:rPr>
              <a:t>）控制软件配备了各种安全检查，以检测任何异常情况并执行预先设计的对策</a:t>
            </a:r>
            <a:endParaRPr lang="en-US" altLang="zh-CN" dirty="0">
              <a:latin typeface="+mn-ea"/>
            </a:endParaRPr>
          </a:p>
        </p:txBody>
      </p:sp>
      <p:sp>
        <p:nvSpPr>
          <p:cNvPr id="5" name="文本框 4">
            <a:extLst>
              <a:ext uri="{FF2B5EF4-FFF2-40B4-BE49-F238E27FC236}">
                <a16:creationId xmlns:a16="http://schemas.microsoft.com/office/drawing/2014/main" id="{33593EC3-6667-370F-8E6C-19B3D49B22D0}"/>
              </a:ext>
            </a:extLst>
          </p:cNvPr>
          <p:cNvSpPr txBox="1"/>
          <p:nvPr/>
        </p:nvSpPr>
        <p:spPr>
          <a:xfrm>
            <a:off x="2531464" y="3772010"/>
            <a:ext cx="532518" cy="369332"/>
          </a:xfrm>
          <a:prstGeom prst="rect">
            <a:avLst/>
          </a:prstGeom>
          <a:noFill/>
        </p:spPr>
        <p:txBody>
          <a:bodyPr wrap="none" rtlCol="0">
            <a:spAutoFit/>
          </a:bodyPr>
          <a:lstStyle/>
          <a:p>
            <a:r>
              <a:rPr lang="zh-CN" altLang="en-US" dirty="0"/>
              <a:t>图</a:t>
            </a:r>
            <a:r>
              <a:rPr lang="en-US" altLang="zh-CN" dirty="0"/>
              <a:t>1</a:t>
            </a:r>
            <a:endParaRPr lang="zh-CN" altLang="en-US" dirty="0"/>
          </a:p>
        </p:txBody>
      </p:sp>
      <p:sp>
        <p:nvSpPr>
          <p:cNvPr id="19" name="文本框 18">
            <a:extLst>
              <a:ext uri="{FF2B5EF4-FFF2-40B4-BE49-F238E27FC236}">
                <a16:creationId xmlns:a16="http://schemas.microsoft.com/office/drawing/2014/main" id="{233746C6-158D-0472-80B3-DA3470F9115D}"/>
              </a:ext>
            </a:extLst>
          </p:cNvPr>
          <p:cNvSpPr txBox="1"/>
          <p:nvPr/>
        </p:nvSpPr>
        <p:spPr>
          <a:xfrm>
            <a:off x="2531464" y="6125541"/>
            <a:ext cx="532518" cy="369332"/>
          </a:xfrm>
          <a:prstGeom prst="rect">
            <a:avLst/>
          </a:prstGeom>
          <a:noFill/>
        </p:spPr>
        <p:txBody>
          <a:bodyPr wrap="none" rtlCol="0">
            <a:spAutoFit/>
          </a:bodyPr>
          <a:lstStyle/>
          <a:p>
            <a:r>
              <a:rPr lang="zh-CN" altLang="en-US" dirty="0"/>
              <a:t>图</a:t>
            </a:r>
            <a:r>
              <a:rPr lang="en-US" altLang="zh-CN" dirty="0"/>
              <a:t>2</a:t>
            </a:r>
            <a:endParaRPr lang="zh-CN" altLang="en-US" dirty="0"/>
          </a:p>
        </p:txBody>
      </p:sp>
      <p:sp>
        <p:nvSpPr>
          <p:cNvPr id="21" name="文本框 20">
            <a:extLst>
              <a:ext uri="{FF2B5EF4-FFF2-40B4-BE49-F238E27FC236}">
                <a16:creationId xmlns:a16="http://schemas.microsoft.com/office/drawing/2014/main" id="{1444255B-30AF-71BB-0807-146700E50DE2}"/>
              </a:ext>
            </a:extLst>
          </p:cNvPr>
          <p:cNvSpPr txBox="1"/>
          <p:nvPr/>
        </p:nvSpPr>
        <p:spPr>
          <a:xfrm>
            <a:off x="8691314" y="4339276"/>
            <a:ext cx="532518" cy="369332"/>
          </a:xfrm>
          <a:prstGeom prst="rect">
            <a:avLst/>
          </a:prstGeom>
          <a:noFill/>
        </p:spPr>
        <p:txBody>
          <a:bodyPr wrap="none" rtlCol="0">
            <a:spAutoFit/>
          </a:bodyPr>
          <a:lstStyle/>
          <a:p>
            <a:r>
              <a:rPr lang="zh-CN" altLang="en-US" dirty="0"/>
              <a:t>图</a:t>
            </a:r>
            <a:r>
              <a:rPr lang="en-US" altLang="zh-CN" dirty="0"/>
              <a:t>3</a:t>
            </a:r>
            <a:endParaRPr lang="zh-CN" altLang="en-US" dirty="0"/>
          </a:p>
        </p:txBody>
      </p:sp>
      <p:sp>
        <p:nvSpPr>
          <p:cNvPr id="23" name="文本框 22">
            <a:extLst>
              <a:ext uri="{FF2B5EF4-FFF2-40B4-BE49-F238E27FC236}">
                <a16:creationId xmlns:a16="http://schemas.microsoft.com/office/drawing/2014/main" id="{F974A073-A730-B65E-49F3-EF99967FAA73}"/>
              </a:ext>
            </a:extLst>
          </p:cNvPr>
          <p:cNvSpPr txBox="1"/>
          <p:nvPr/>
        </p:nvSpPr>
        <p:spPr>
          <a:xfrm>
            <a:off x="8691314" y="6317343"/>
            <a:ext cx="532518" cy="369332"/>
          </a:xfrm>
          <a:prstGeom prst="rect">
            <a:avLst/>
          </a:prstGeom>
          <a:noFill/>
        </p:spPr>
        <p:txBody>
          <a:bodyPr wrap="none" rtlCol="0">
            <a:spAutoFit/>
          </a:bodyPr>
          <a:lstStyle/>
          <a:p>
            <a:r>
              <a:rPr lang="zh-CN" altLang="en-US" dirty="0"/>
              <a:t>图</a:t>
            </a:r>
            <a:r>
              <a:rPr lang="en-US" altLang="zh-CN" dirty="0"/>
              <a:t>4</a:t>
            </a:r>
            <a:endParaRPr lang="zh-CN" altLang="en-US" dirty="0"/>
          </a:p>
        </p:txBody>
      </p:sp>
    </p:spTree>
    <p:extLst>
      <p:ext uri="{BB962C8B-B14F-4D97-AF65-F5344CB8AC3E}">
        <p14:creationId xmlns:p14="http://schemas.microsoft.com/office/powerpoint/2010/main" val="205372943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133707" cy="513304"/>
            <a:chOff x="0" y="606175"/>
            <a:chExt cx="2133707"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415772" cy="461665"/>
            </a:xfrm>
            <a:prstGeom prst="rect">
              <a:avLst/>
            </a:prstGeom>
          </p:spPr>
          <p:txBody>
            <a:bodyPr wrap="none">
              <a:spAutoFit/>
            </a:bodyPr>
            <a:lstStyle/>
            <a:p>
              <a:r>
                <a:rPr lang="zh-CN" altLang="en-US" sz="2400" b="1" dirty="0">
                  <a:solidFill>
                    <a:srgbClr val="7E0C6E"/>
                  </a:solidFill>
                  <a:latin typeface="+mn-ea"/>
                </a:rPr>
                <a:t>研究背景</a:t>
              </a:r>
            </a:p>
          </p:txBody>
        </p:sp>
      </p:gr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两起真实案件</a:t>
            </a:r>
          </a:p>
          <a:p>
            <a:endParaRPr lang="zh-CN" altLang="en-US" sz="2000" b="1" dirty="0">
              <a:solidFill>
                <a:srgbClr val="7E0C6E"/>
              </a:solidFill>
              <a:latin typeface="+mn-ea"/>
            </a:endParaRPr>
          </a:p>
        </p:txBody>
      </p:sp>
      <p:pic>
        <p:nvPicPr>
          <p:cNvPr id="1026" name="Picture 2" descr="As U.S. Investigates Fatal Tesla Crash, Company Defends Autopilot System -  The New York Times">
            <a:extLst>
              <a:ext uri="{FF2B5EF4-FFF2-40B4-BE49-F238E27FC236}">
                <a16:creationId xmlns:a16="http://schemas.microsoft.com/office/drawing/2014/main" id="{315B7A92-DD45-46A9-C9BF-DF1A8436F8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01" y="2579056"/>
            <a:ext cx="5503707" cy="3633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eing defends 'fundamental safety' of 737 MAX after crash report">
            <a:extLst>
              <a:ext uri="{FF2B5EF4-FFF2-40B4-BE49-F238E27FC236}">
                <a16:creationId xmlns:a16="http://schemas.microsoft.com/office/drawing/2014/main" id="{CEB1D09A-E981-1C1A-5044-E8A1D0CA5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9094" y="2484843"/>
            <a:ext cx="4781956" cy="378274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D9F004D-6983-773B-1F0B-21F4D3551994}"/>
              </a:ext>
            </a:extLst>
          </p:cNvPr>
          <p:cNvSpPr txBox="1"/>
          <p:nvPr/>
        </p:nvSpPr>
        <p:spPr>
          <a:xfrm>
            <a:off x="810400" y="1538961"/>
            <a:ext cx="2627642" cy="923330"/>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latin typeface="+mn-ea"/>
              </a:rPr>
              <a:t>特斯拉事故（</a:t>
            </a:r>
            <a:r>
              <a:rPr lang="en-US" altLang="zh-CN" dirty="0">
                <a:latin typeface="+mn-ea"/>
              </a:rPr>
              <a:t>2016</a:t>
            </a:r>
            <a:r>
              <a:rPr lang="zh-CN" altLang="en-US" dirty="0">
                <a:latin typeface="+mn-ea"/>
              </a:rPr>
              <a:t>）</a:t>
            </a:r>
            <a:endParaRPr lang="en-US" altLang="zh-CN" dirty="0">
              <a:latin typeface="+mn-ea"/>
            </a:endParaRPr>
          </a:p>
          <a:p>
            <a:pPr marL="742950" lvl="1" indent="-285750">
              <a:buFont typeface="Wingdings" panose="05000000000000000000" pitchFamily="2" charset="2"/>
              <a:buChar char="Ø"/>
            </a:pPr>
            <a:r>
              <a:rPr lang="zh-CN" altLang="en-US" dirty="0">
                <a:latin typeface="+mn-ea"/>
              </a:rPr>
              <a:t>自动刹车失灵</a:t>
            </a:r>
            <a:endParaRPr lang="en-US" altLang="zh-CN" dirty="0">
              <a:latin typeface="+mn-ea"/>
            </a:endParaRPr>
          </a:p>
          <a:p>
            <a:pPr marL="742950" lvl="1" indent="-285750">
              <a:buFont typeface="Wingdings" panose="05000000000000000000" pitchFamily="2" charset="2"/>
              <a:buChar char="Ø"/>
            </a:pPr>
            <a:r>
              <a:rPr lang="zh-CN" altLang="en-US" dirty="0">
                <a:latin typeface="+mn-ea"/>
              </a:rPr>
              <a:t>未正确激活</a:t>
            </a:r>
            <a:endParaRPr lang="en-US" altLang="zh-CN" dirty="0">
              <a:latin typeface="+mn-ea"/>
            </a:endParaRPr>
          </a:p>
        </p:txBody>
      </p:sp>
      <p:sp>
        <p:nvSpPr>
          <p:cNvPr id="4" name="文本框 3">
            <a:extLst>
              <a:ext uri="{FF2B5EF4-FFF2-40B4-BE49-F238E27FC236}">
                <a16:creationId xmlns:a16="http://schemas.microsoft.com/office/drawing/2014/main" id="{4BD7FE86-6BE0-53AF-5144-9646AB2F2B3B}"/>
              </a:ext>
            </a:extLst>
          </p:cNvPr>
          <p:cNvSpPr txBox="1"/>
          <p:nvPr/>
        </p:nvSpPr>
        <p:spPr>
          <a:xfrm>
            <a:off x="6884697" y="1561513"/>
            <a:ext cx="4176143" cy="923330"/>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latin typeface="+mn-ea"/>
              </a:rPr>
              <a:t>波音</a:t>
            </a:r>
            <a:r>
              <a:rPr lang="en-US" altLang="zh-CN" dirty="0">
                <a:latin typeface="+mn-ea"/>
              </a:rPr>
              <a:t>737 MAX</a:t>
            </a:r>
            <a:r>
              <a:rPr lang="zh-CN" altLang="en-US" dirty="0">
                <a:latin typeface="+mn-ea"/>
              </a:rPr>
              <a:t>事故（</a:t>
            </a:r>
            <a:r>
              <a:rPr lang="en-US" altLang="zh-CN" dirty="0">
                <a:latin typeface="+mn-ea"/>
              </a:rPr>
              <a:t>2018</a:t>
            </a:r>
            <a:r>
              <a:rPr lang="zh-CN" altLang="en-US" dirty="0">
                <a:latin typeface="+mn-ea"/>
              </a:rPr>
              <a:t>、</a:t>
            </a:r>
            <a:r>
              <a:rPr lang="en-US" altLang="zh-CN" dirty="0">
                <a:latin typeface="+mn-ea"/>
              </a:rPr>
              <a:t>2019</a:t>
            </a:r>
            <a:r>
              <a:rPr lang="zh-CN" altLang="en-US" dirty="0">
                <a:latin typeface="+mn-ea"/>
              </a:rPr>
              <a:t>）</a:t>
            </a:r>
            <a:endParaRPr lang="en-US" altLang="zh-CN" dirty="0">
              <a:latin typeface="+mn-ea"/>
            </a:endParaRPr>
          </a:p>
          <a:p>
            <a:pPr marL="742950" lvl="1" indent="-285750">
              <a:buFont typeface="Wingdings" panose="05000000000000000000" pitchFamily="2" charset="2"/>
              <a:buChar char="Ø"/>
            </a:pPr>
            <a:r>
              <a:rPr lang="en-US" altLang="zh-CN" dirty="0">
                <a:latin typeface="+mn-ea"/>
              </a:rPr>
              <a:t>MCAS</a:t>
            </a:r>
            <a:r>
              <a:rPr lang="zh-CN" altLang="en-US" dirty="0">
                <a:latin typeface="+mn-ea"/>
              </a:rPr>
              <a:t>防失速系统故障</a:t>
            </a:r>
            <a:endParaRPr lang="en-US" altLang="zh-CN" dirty="0">
              <a:latin typeface="+mn-ea"/>
            </a:endParaRPr>
          </a:p>
          <a:p>
            <a:pPr marL="742950" lvl="1" indent="-285750">
              <a:buFont typeface="Wingdings" panose="05000000000000000000" pitchFamily="2" charset="2"/>
              <a:buChar char="Ø"/>
            </a:pPr>
            <a:r>
              <a:rPr lang="zh-CN" altLang="en-US" dirty="0">
                <a:latin typeface="+mn-ea"/>
              </a:rPr>
              <a:t>错误激活</a:t>
            </a:r>
            <a:endParaRPr lang="en-US" altLang="zh-CN" dirty="0">
              <a:latin typeface="+mn-ea"/>
            </a:endParaRPr>
          </a:p>
        </p:txBody>
      </p:sp>
    </p:spTree>
    <p:extLst>
      <p:ext uri="{BB962C8B-B14F-4D97-AF65-F5344CB8AC3E}">
        <p14:creationId xmlns:p14="http://schemas.microsoft.com/office/powerpoint/2010/main" val="144170147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133707" cy="513304"/>
            <a:chOff x="0" y="606175"/>
            <a:chExt cx="2133707"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415772" cy="461665"/>
            </a:xfrm>
            <a:prstGeom prst="rect">
              <a:avLst/>
            </a:prstGeom>
          </p:spPr>
          <p:txBody>
            <a:bodyPr wrap="none">
              <a:spAutoFit/>
            </a:bodyPr>
            <a:lstStyle/>
            <a:p>
              <a:r>
                <a:rPr lang="zh-CN" altLang="en-US" sz="2400" b="1" dirty="0">
                  <a:solidFill>
                    <a:srgbClr val="7E0C6E"/>
                  </a:solidFill>
                  <a:latin typeface="+mn-ea"/>
                </a:rPr>
                <a:t>研究背景</a:t>
              </a:r>
            </a:p>
          </p:txBody>
        </p:sp>
      </p:gr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实际案例</a:t>
            </a:r>
          </a:p>
          <a:p>
            <a:endParaRPr lang="zh-CN" altLang="en-US" sz="2000" b="1" dirty="0">
              <a:solidFill>
                <a:srgbClr val="7E0C6E"/>
              </a:solidFill>
              <a:latin typeface="+mn-ea"/>
            </a:endParaRPr>
          </a:p>
        </p:txBody>
      </p:sp>
      <p:pic>
        <p:nvPicPr>
          <p:cNvPr id="5" name="图片 4">
            <a:extLst>
              <a:ext uri="{FF2B5EF4-FFF2-40B4-BE49-F238E27FC236}">
                <a16:creationId xmlns:a16="http://schemas.microsoft.com/office/drawing/2014/main" id="{37773020-1765-00AE-A005-0A223510A9C1}"/>
              </a:ext>
            </a:extLst>
          </p:cNvPr>
          <p:cNvPicPr>
            <a:picLocks noChangeAspect="1"/>
          </p:cNvPicPr>
          <p:nvPr/>
        </p:nvPicPr>
        <p:blipFill>
          <a:blip r:embed="rId4"/>
          <a:stretch>
            <a:fillRect/>
          </a:stretch>
        </p:blipFill>
        <p:spPr>
          <a:xfrm>
            <a:off x="730223" y="1535780"/>
            <a:ext cx="5065065" cy="3508968"/>
          </a:xfrm>
          <a:prstGeom prst="rect">
            <a:avLst/>
          </a:prstGeom>
        </p:spPr>
      </p:pic>
      <p:pic>
        <p:nvPicPr>
          <p:cNvPr id="9" name="图片 8">
            <a:extLst>
              <a:ext uri="{FF2B5EF4-FFF2-40B4-BE49-F238E27FC236}">
                <a16:creationId xmlns:a16="http://schemas.microsoft.com/office/drawing/2014/main" id="{D6157A20-73FA-23A9-F932-2F486AE4A4DD}"/>
              </a:ext>
            </a:extLst>
          </p:cNvPr>
          <p:cNvPicPr>
            <a:picLocks noChangeAspect="1"/>
          </p:cNvPicPr>
          <p:nvPr/>
        </p:nvPicPr>
        <p:blipFill>
          <a:blip r:embed="rId5"/>
          <a:stretch>
            <a:fillRect/>
          </a:stretch>
        </p:blipFill>
        <p:spPr>
          <a:xfrm>
            <a:off x="6184634" y="1585435"/>
            <a:ext cx="5642782" cy="3349533"/>
          </a:xfrm>
          <a:prstGeom prst="rect">
            <a:avLst/>
          </a:prstGeom>
        </p:spPr>
      </p:pic>
      <p:sp>
        <p:nvSpPr>
          <p:cNvPr id="10" name="文本框 9">
            <a:extLst>
              <a:ext uri="{FF2B5EF4-FFF2-40B4-BE49-F238E27FC236}">
                <a16:creationId xmlns:a16="http://schemas.microsoft.com/office/drawing/2014/main" id="{BB7BDF0C-ADB2-1C75-0EC3-D800E40C4437}"/>
              </a:ext>
            </a:extLst>
          </p:cNvPr>
          <p:cNvSpPr txBox="1"/>
          <p:nvPr/>
        </p:nvSpPr>
        <p:spPr>
          <a:xfrm>
            <a:off x="730223" y="5215040"/>
            <a:ext cx="4919515" cy="8790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满足满足第</a:t>
            </a:r>
            <a:r>
              <a:rPr lang="en-US" altLang="zh-CN" dirty="0"/>
              <a:t>6</a:t>
            </a:r>
            <a:r>
              <a:rPr lang="zh-CN" altLang="en-US" dirty="0"/>
              <a:t>，</a:t>
            </a:r>
            <a:r>
              <a:rPr lang="en-US" altLang="zh-CN" dirty="0"/>
              <a:t>10</a:t>
            </a:r>
            <a:r>
              <a:rPr lang="zh-CN" altLang="en-US" dirty="0"/>
              <a:t>，</a:t>
            </a:r>
            <a:r>
              <a:rPr lang="en-US" altLang="zh-CN" dirty="0"/>
              <a:t>14</a:t>
            </a:r>
            <a:r>
              <a:rPr lang="zh-CN" altLang="en-US" dirty="0"/>
              <a:t>，</a:t>
            </a:r>
            <a:r>
              <a:rPr lang="en-US" altLang="zh-CN" dirty="0"/>
              <a:t>18</a:t>
            </a:r>
            <a:r>
              <a:rPr lang="zh-CN" altLang="en-US" dirty="0"/>
              <a:t>行四种条件之一，就把</a:t>
            </a:r>
            <a:r>
              <a:rPr lang="en-US" altLang="zh-CN" dirty="0"/>
              <a:t>counter</a:t>
            </a:r>
            <a:r>
              <a:rPr lang="zh-CN" altLang="en-US" dirty="0"/>
              <a:t>置为</a:t>
            </a:r>
            <a:r>
              <a:rPr lang="en-US" altLang="zh-CN" dirty="0"/>
              <a:t>0</a:t>
            </a:r>
            <a:r>
              <a:rPr lang="zh-CN" altLang="en-US" dirty="0"/>
              <a:t>，意味着没有</a:t>
            </a:r>
            <a:r>
              <a:rPr lang="en-US" altLang="zh-CN" dirty="0"/>
              <a:t>crash</a:t>
            </a:r>
            <a:endParaRPr lang="zh-CN" altLang="en-US" dirty="0"/>
          </a:p>
        </p:txBody>
      </p:sp>
      <p:sp>
        <p:nvSpPr>
          <p:cNvPr id="12" name="文本框 11">
            <a:extLst>
              <a:ext uri="{FF2B5EF4-FFF2-40B4-BE49-F238E27FC236}">
                <a16:creationId xmlns:a16="http://schemas.microsoft.com/office/drawing/2014/main" id="{70E17443-560D-E800-199B-79CCDA09EDA5}"/>
              </a:ext>
            </a:extLst>
          </p:cNvPr>
          <p:cNvSpPr txBox="1"/>
          <p:nvPr/>
        </p:nvSpPr>
        <p:spPr>
          <a:xfrm>
            <a:off x="6371384" y="5215039"/>
            <a:ext cx="4230645" cy="879087"/>
          </a:xfrm>
          <a:prstGeom prst="rect">
            <a:avLst/>
          </a:prstGeom>
          <a:noFill/>
        </p:spPr>
        <p:txBody>
          <a:bodyPr wrap="none" rtlCol="0">
            <a:spAutoFit/>
          </a:bodyPr>
          <a:lstStyle/>
          <a:p>
            <a:pPr>
              <a:lnSpc>
                <a:spcPct val="150000"/>
              </a:lnSpc>
            </a:pPr>
            <a:r>
              <a:rPr lang="en-US" altLang="zh-CN" dirty="0"/>
              <a:t>a</a:t>
            </a:r>
            <a:r>
              <a:rPr lang="zh-CN" altLang="en-US" dirty="0"/>
              <a:t>）撞击后静止，撞击能够被成功检测到</a:t>
            </a:r>
            <a:endParaRPr lang="en-US" altLang="zh-CN" dirty="0"/>
          </a:p>
          <a:p>
            <a:pPr>
              <a:lnSpc>
                <a:spcPct val="150000"/>
              </a:lnSpc>
            </a:pPr>
            <a:r>
              <a:rPr lang="en-US" altLang="zh-CN" dirty="0"/>
              <a:t>b</a:t>
            </a:r>
            <a:r>
              <a:rPr lang="zh-CN" altLang="en-US" dirty="0"/>
              <a:t>）撞击后反弹，撞击无法被成功检测到</a:t>
            </a:r>
          </a:p>
        </p:txBody>
      </p:sp>
      <p:sp>
        <p:nvSpPr>
          <p:cNvPr id="3" name="文本框 2">
            <a:extLst>
              <a:ext uri="{FF2B5EF4-FFF2-40B4-BE49-F238E27FC236}">
                <a16:creationId xmlns:a16="http://schemas.microsoft.com/office/drawing/2014/main" id="{8F6AA41C-7DBF-1DB3-C5DB-285476DED790}"/>
              </a:ext>
            </a:extLst>
          </p:cNvPr>
          <p:cNvSpPr txBox="1"/>
          <p:nvPr/>
        </p:nvSpPr>
        <p:spPr>
          <a:xfrm>
            <a:off x="3894572" y="278964"/>
            <a:ext cx="5281574" cy="874407"/>
          </a:xfrm>
          <a:prstGeom prst="rect">
            <a:avLst/>
          </a:prstGeom>
          <a:noFill/>
        </p:spPr>
        <p:txBody>
          <a:bodyPr wrap="none" rtlCol="0">
            <a:spAutoFit/>
          </a:bodyPr>
          <a:lstStyle/>
          <a:p>
            <a:pPr>
              <a:lnSpc>
                <a:spcPct val="150000"/>
              </a:lnSpc>
            </a:pPr>
            <a:r>
              <a:rPr lang="en-US" altLang="zh-CN" dirty="0">
                <a:latin typeface="+mn-ea"/>
              </a:rPr>
              <a:t>Note</a:t>
            </a:r>
            <a:r>
              <a:rPr lang="zh-CN" altLang="en-US" dirty="0">
                <a:latin typeface="+mn-ea"/>
              </a:rPr>
              <a:t>：本文只针对这种以</a:t>
            </a:r>
            <a:r>
              <a:rPr lang="en-US" altLang="zh-CN" dirty="0">
                <a:latin typeface="+mn-ea"/>
              </a:rPr>
              <a:t>counter</a:t>
            </a:r>
            <a:r>
              <a:rPr lang="zh-CN" altLang="en-US" dirty="0">
                <a:latin typeface="+mn-ea"/>
              </a:rPr>
              <a:t>的大小作为触发</a:t>
            </a:r>
            <a:endParaRPr lang="en-US" altLang="zh-CN" dirty="0">
              <a:latin typeface="+mn-ea"/>
            </a:endParaRPr>
          </a:p>
          <a:p>
            <a:pPr>
              <a:lnSpc>
                <a:spcPct val="150000"/>
              </a:lnSpc>
            </a:pPr>
            <a:r>
              <a:rPr lang="zh-CN" altLang="en-US" dirty="0">
                <a:latin typeface="+mn-ea"/>
              </a:rPr>
              <a:t>依据的安全检查功能</a:t>
            </a:r>
          </a:p>
        </p:txBody>
      </p:sp>
    </p:spTree>
    <p:extLst>
      <p:ext uri="{BB962C8B-B14F-4D97-AF65-F5344CB8AC3E}">
        <p14:creationId xmlns:p14="http://schemas.microsoft.com/office/powerpoint/2010/main" val="3505473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133707" cy="513304"/>
            <a:chOff x="0" y="606175"/>
            <a:chExt cx="2133707"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415772" cy="461665"/>
            </a:xfrm>
            <a:prstGeom prst="rect">
              <a:avLst/>
            </a:prstGeom>
          </p:spPr>
          <p:txBody>
            <a:bodyPr wrap="none">
              <a:spAutoFit/>
            </a:bodyPr>
            <a:lstStyle/>
            <a:p>
              <a:r>
                <a:rPr lang="zh-CN" altLang="en-US" sz="2400" b="1" dirty="0">
                  <a:solidFill>
                    <a:srgbClr val="7E0C6E"/>
                  </a:solidFill>
                  <a:latin typeface="+mn-ea"/>
                </a:rPr>
                <a:t>研究背景</a:t>
              </a:r>
            </a:p>
          </p:txBody>
        </p:sp>
      </p:gr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1AF60AE-5539-C73D-0E2A-251187517257}"/>
              </a:ext>
            </a:extLst>
          </p:cNvPr>
          <p:cNvPicPr>
            <a:picLocks noChangeAspect="1"/>
          </p:cNvPicPr>
          <p:nvPr/>
        </p:nvPicPr>
        <p:blipFill>
          <a:blip r:embed="rId4"/>
          <a:stretch>
            <a:fillRect/>
          </a:stretch>
        </p:blipFill>
        <p:spPr>
          <a:xfrm>
            <a:off x="2428765" y="3527383"/>
            <a:ext cx="7079927" cy="2695617"/>
          </a:xfrm>
          <a:prstGeom prst="rect">
            <a:avLst/>
          </a:prstGeom>
        </p:spPr>
      </p:pic>
      <p:sp>
        <p:nvSpPr>
          <p:cNvPr id="6" name="文本框 5">
            <a:extLst>
              <a:ext uri="{FF2B5EF4-FFF2-40B4-BE49-F238E27FC236}">
                <a16:creationId xmlns:a16="http://schemas.microsoft.com/office/drawing/2014/main" id="{B5794D31-8953-ECA7-E6BB-C40CCC72CD7D}"/>
              </a:ext>
            </a:extLst>
          </p:cNvPr>
          <p:cNvSpPr txBox="1"/>
          <p:nvPr/>
        </p:nvSpPr>
        <p:spPr>
          <a:xfrm>
            <a:off x="810401" y="1549886"/>
            <a:ext cx="5782352" cy="128990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dirty="0">
                <a:latin typeface="+mn-ea"/>
              </a:rPr>
              <a:t>Cyber-Physical System</a:t>
            </a:r>
            <a:r>
              <a:rPr lang="zh-CN" altLang="en-US" dirty="0">
                <a:latin typeface="+mn-ea"/>
              </a:rPr>
              <a:t>（</a:t>
            </a:r>
            <a:r>
              <a:rPr lang="en-US" altLang="zh-CN" dirty="0">
                <a:latin typeface="+mn-ea"/>
              </a:rPr>
              <a:t>CPS</a:t>
            </a:r>
            <a:r>
              <a:rPr lang="zh-CN" altLang="en-US" dirty="0">
                <a:latin typeface="+mn-ea"/>
              </a:rPr>
              <a:t>）</a:t>
            </a:r>
            <a:r>
              <a:rPr lang="en-US" altLang="zh-CN" dirty="0">
                <a:latin typeface="+mn-ea"/>
              </a:rPr>
              <a:t> </a:t>
            </a:r>
            <a:r>
              <a:rPr lang="zh-CN" altLang="en-US" dirty="0">
                <a:latin typeface="+mn-ea"/>
              </a:rPr>
              <a:t>中的新的漏洞类型</a:t>
            </a:r>
            <a:endParaRPr lang="en-US" altLang="zh-CN" dirty="0">
              <a:latin typeface="+mn-ea"/>
            </a:endParaRPr>
          </a:p>
          <a:p>
            <a:pPr marL="285750" indent="-285750">
              <a:lnSpc>
                <a:spcPct val="150000"/>
              </a:lnSpc>
              <a:buFont typeface="Arial" panose="020B0604020202020204" pitchFamily="34" charset="0"/>
              <a:buChar char="•"/>
            </a:pPr>
            <a:r>
              <a:rPr lang="zh-CN" altLang="en-US" dirty="0">
                <a:latin typeface="+mn-ea"/>
              </a:rPr>
              <a:t>信息世界和物理世界的不一致</a:t>
            </a:r>
            <a:endParaRPr lang="en-US" altLang="zh-CN" dirty="0">
              <a:latin typeface="+mn-ea"/>
            </a:endParaRPr>
          </a:p>
          <a:p>
            <a:pPr marL="285750" indent="-285750">
              <a:lnSpc>
                <a:spcPct val="150000"/>
              </a:lnSpc>
              <a:buFont typeface="Arial" panose="020B0604020202020204" pitchFamily="34" charset="0"/>
              <a:buChar char="•"/>
            </a:pPr>
            <a:r>
              <a:rPr lang="zh-CN" altLang="en-US" dirty="0">
                <a:latin typeface="+mn-ea"/>
              </a:rPr>
              <a:t>简单的一组范围检查很难准确的处理复杂的现实情况</a:t>
            </a:r>
          </a:p>
        </p:txBody>
      </p:sp>
      <p:sp>
        <p:nvSpPr>
          <p:cNvPr id="16" name="文本框 15">
            <a:extLst>
              <a:ext uri="{FF2B5EF4-FFF2-40B4-BE49-F238E27FC236}">
                <a16:creationId xmlns:a16="http://schemas.microsoft.com/office/drawing/2014/main" id="{3BA9168E-4345-56F4-F84C-2F5E9DE28FD8}"/>
              </a:ext>
            </a:extLst>
          </p:cNvPr>
          <p:cNvSpPr txBox="1"/>
          <p:nvPr/>
        </p:nvSpPr>
        <p:spPr>
          <a:xfrm>
            <a:off x="810401" y="1022960"/>
            <a:ext cx="4880185" cy="707886"/>
          </a:xfrm>
          <a:prstGeom prst="rect">
            <a:avLst/>
          </a:prstGeom>
          <a:noFill/>
        </p:spPr>
        <p:txBody>
          <a:bodyPr wrap="square" rtlCol="0">
            <a:spAutoFit/>
          </a:bodyPr>
          <a:lstStyle/>
          <a:p>
            <a:r>
              <a:rPr lang="en-US" altLang="zh-CN" sz="2000" b="1" dirty="0">
                <a:solidFill>
                  <a:srgbClr val="7E0C6E"/>
                </a:solidFill>
                <a:latin typeface="+mn-ea"/>
              </a:rPr>
              <a:t>CP-inconsistency</a:t>
            </a:r>
            <a:endParaRPr lang="zh-CN" altLang="en-US" sz="2000" b="1" dirty="0">
              <a:solidFill>
                <a:srgbClr val="7E0C6E"/>
              </a:solidFill>
              <a:latin typeface="+mn-ea"/>
            </a:endParaRPr>
          </a:p>
          <a:p>
            <a:endParaRPr lang="zh-CN" altLang="en-US" sz="2000" b="1" dirty="0">
              <a:solidFill>
                <a:srgbClr val="7E0C6E"/>
              </a:solidFill>
              <a:latin typeface="+mn-ea"/>
            </a:endParaRPr>
          </a:p>
        </p:txBody>
      </p:sp>
    </p:spTree>
    <p:extLst>
      <p:ext uri="{BB962C8B-B14F-4D97-AF65-F5344CB8AC3E}">
        <p14:creationId xmlns:p14="http://schemas.microsoft.com/office/powerpoint/2010/main" val="412638298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7BC231-C067-451F-9AAC-7170F3A08C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40" y="286008"/>
            <a:ext cx="2240460" cy="792778"/>
          </a:xfrm>
          <a:prstGeom prst="rect">
            <a:avLst/>
          </a:prstGeom>
        </p:spPr>
      </p:pic>
      <p:grpSp>
        <p:nvGrpSpPr>
          <p:cNvPr id="2" name="组合 1">
            <a:extLst>
              <a:ext uri="{FF2B5EF4-FFF2-40B4-BE49-F238E27FC236}">
                <a16:creationId xmlns:a16="http://schemas.microsoft.com/office/drawing/2014/main" id="{D1538AD9-F092-4105-AACF-2054FB5BC343}"/>
              </a:ext>
            </a:extLst>
          </p:cNvPr>
          <p:cNvGrpSpPr/>
          <p:nvPr/>
        </p:nvGrpSpPr>
        <p:grpSpPr>
          <a:xfrm>
            <a:off x="92467" y="446091"/>
            <a:ext cx="2133707" cy="513304"/>
            <a:chOff x="0" y="606175"/>
            <a:chExt cx="2133707" cy="513304"/>
          </a:xfrm>
        </p:grpSpPr>
        <p:sp>
          <p:nvSpPr>
            <p:cNvPr id="8" name="矩形 7">
              <a:extLst>
                <a:ext uri="{FF2B5EF4-FFF2-40B4-BE49-F238E27FC236}">
                  <a16:creationId xmlns:a16="http://schemas.microsoft.com/office/drawing/2014/main" id="{B1A7B0CA-6643-42C1-AE9A-8FEDB933DFA9}"/>
                </a:ext>
              </a:extLst>
            </p:cNvPr>
            <p:cNvSpPr/>
            <p:nvPr/>
          </p:nvSpPr>
          <p:spPr>
            <a:xfrm>
              <a:off x="0" y="606175"/>
              <a:ext cx="482885" cy="472611"/>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mn-ea"/>
              </a:endParaRPr>
            </a:p>
          </p:txBody>
        </p:sp>
        <p:sp>
          <p:nvSpPr>
            <p:cNvPr id="14" name="矩形 13">
              <a:extLst>
                <a:ext uri="{FF2B5EF4-FFF2-40B4-BE49-F238E27FC236}">
                  <a16:creationId xmlns:a16="http://schemas.microsoft.com/office/drawing/2014/main" id="{57BFD926-EFE8-488D-8BDE-B4A9569F812F}"/>
                </a:ext>
              </a:extLst>
            </p:cNvPr>
            <p:cNvSpPr/>
            <p:nvPr/>
          </p:nvSpPr>
          <p:spPr>
            <a:xfrm>
              <a:off x="717935" y="657814"/>
              <a:ext cx="1415772" cy="461665"/>
            </a:xfrm>
            <a:prstGeom prst="rect">
              <a:avLst/>
            </a:prstGeom>
          </p:spPr>
          <p:txBody>
            <a:bodyPr wrap="none">
              <a:spAutoFit/>
            </a:bodyPr>
            <a:lstStyle/>
            <a:p>
              <a:r>
                <a:rPr lang="zh-CN" altLang="en-US" sz="2400" b="1" dirty="0">
                  <a:solidFill>
                    <a:srgbClr val="7E0C6E"/>
                  </a:solidFill>
                  <a:latin typeface="+mn-ea"/>
                </a:rPr>
                <a:t>研究背景</a:t>
              </a:r>
            </a:p>
          </p:txBody>
        </p:sp>
      </p:grpSp>
      <p:cxnSp>
        <p:nvCxnSpPr>
          <p:cNvPr id="27" name="直接连接符 26">
            <a:extLst>
              <a:ext uri="{FF2B5EF4-FFF2-40B4-BE49-F238E27FC236}">
                <a16:creationId xmlns:a16="http://schemas.microsoft.com/office/drawing/2014/main" id="{46E9939C-B42B-4CF8-ADBF-B5CCF146B006}"/>
              </a:ext>
            </a:extLst>
          </p:cNvPr>
          <p:cNvCxnSpPr>
            <a:cxnSpLocks/>
          </p:cNvCxnSpPr>
          <p:nvPr/>
        </p:nvCxnSpPr>
        <p:spPr>
          <a:xfrm>
            <a:off x="810402" y="1423070"/>
            <a:ext cx="4134460" cy="0"/>
          </a:xfrm>
          <a:prstGeom prst="line">
            <a:avLst/>
          </a:prstGeom>
          <a:ln w="12700">
            <a:solidFill>
              <a:srgbClr val="7E0C6E"/>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397AE34-BEBB-304C-8C6E-FC23AD29CC1B}"/>
              </a:ext>
            </a:extLst>
          </p:cNvPr>
          <p:cNvSpPr txBox="1"/>
          <p:nvPr/>
        </p:nvSpPr>
        <p:spPr>
          <a:xfrm>
            <a:off x="810401" y="1859127"/>
            <a:ext cx="8708726" cy="2351541"/>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kumimoji="1" lang="zh-CN" altLang="en-US" sz="2000" dirty="0">
                <a:solidFill>
                  <a:srgbClr val="1D1D1B"/>
                </a:solidFill>
                <a:latin typeface="MyriadPro-Bold"/>
              </a:rPr>
              <a:t>为</a:t>
            </a:r>
            <a:r>
              <a:rPr kumimoji="1" lang="en-US" altLang="zh-CN" sz="2000" dirty="0">
                <a:solidFill>
                  <a:srgbClr val="1D1D1B"/>
                </a:solidFill>
                <a:latin typeface="MyriadPro-Bold"/>
              </a:rPr>
              <a:t>RV</a:t>
            </a:r>
            <a:r>
              <a:rPr kumimoji="1" lang="zh-CN" altLang="en-US" sz="2000" dirty="0">
                <a:solidFill>
                  <a:srgbClr val="1D1D1B"/>
                </a:solidFill>
                <a:latin typeface="MyriadPro-Bold"/>
              </a:rPr>
              <a:t>引入了一种新的漏洞类型：</a:t>
            </a:r>
            <a:r>
              <a:rPr kumimoji="1" lang="en-US" altLang="zh-CN" sz="2000" dirty="0">
                <a:solidFill>
                  <a:srgbClr val="1D1D1B"/>
                </a:solidFill>
                <a:latin typeface="MyriadPro-Bold"/>
              </a:rPr>
              <a:t>CP</a:t>
            </a:r>
            <a:r>
              <a:rPr kumimoji="1" lang="zh-CN" altLang="en-US" sz="2000" dirty="0">
                <a:solidFill>
                  <a:srgbClr val="1D1D1B"/>
                </a:solidFill>
                <a:latin typeface="MyriadPro-Bold"/>
              </a:rPr>
              <a:t>不一致，这种漏洞与安全相关，可以通过操纵环境条件来利用。</a:t>
            </a:r>
            <a:endParaRPr kumimoji="1" lang="en-US" altLang="zh-CN" sz="2000" dirty="0">
              <a:solidFill>
                <a:srgbClr val="1D1D1B"/>
              </a:solidFill>
              <a:latin typeface="MyriadPro-Bold"/>
            </a:endParaRPr>
          </a:p>
          <a:p>
            <a:pPr marL="285750" indent="-285750" algn="l">
              <a:lnSpc>
                <a:spcPct val="150000"/>
              </a:lnSpc>
              <a:buFont typeface="Arial" panose="020B0604020202020204" pitchFamily="34" charset="0"/>
              <a:buChar char="•"/>
            </a:pPr>
            <a:r>
              <a:rPr kumimoji="1" lang="zh-CN" altLang="en-US" sz="2000" dirty="0">
                <a:solidFill>
                  <a:srgbClr val="1D1D1B"/>
                </a:solidFill>
                <a:latin typeface="MyriadPro-Bold"/>
              </a:rPr>
              <a:t>提出一种新的基于测试的技术来检测此类漏洞。该技术包括程序分析、</a:t>
            </a:r>
            <a:r>
              <a:rPr kumimoji="1" lang="en-US" altLang="zh-CN" sz="2000" dirty="0">
                <a:solidFill>
                  <a:srgbClr val="1D1D1B"/>
                </a:solidFill>
                <a:latin typeface="MyriadPro-Bold"/>
              </a:rPr>
              <a:t>RV</a:t>
            </a:r>
            <a:r>
              <a:rPr kumimoji="1" lang="zh-CN" altLang="en-US" sz="2000" dirty="0">
                <a:solidFill>
                  <a:srgbClr val="1D1D1B"/>
                </a:solidFill>
                <a:latin typeface="MyriadPro-Bold"/>
              </a:rPr>
              <a:t>系统建模、仿真和多目标搜索技术。</a:t>
            </a:r>
            <a:endParaRPr kumimoji="1" lang="en-US" altLang="zh-CN" sz="2000" dirty="0">
              <a:solidFill>
                <a:srgbClr val="1D1D1B"/>
              </a:solidFill>
              <a:latin typeface="MyriadPro-Bold"/>
            </a:endParaRPr>
          </a:p>
          <a:p>
            <a:pPr marL="285750" indent="-285750" algn="l">
              <a:lnSpc>
                <a:spcPct val="150000"/>
              </a:lnSpc>
              <a:buFont typeface="Arial" panose="020B0604020202020204" pitchFamily="34" charset="0"/>
              <a:buChar char="•"/>
            </a:pPr>
            <a:r>
              <a:rPr kumimoji="1" lang="zh-CN" altLang="en-US" sz="2000" dirty="0">
                <a:solidFill>
                  <a:srgbClr val="1D1D1B"/>
                </a:solidFill>
                <a:latin typeface="MyriadPro-Bold"/>
              </a:rPr>
              <a:t>实现了系统原型，检测到</a:t>
            </a:r>
            <a:r>
              <a:rPr kumimoji="1" lang="en-US" altLang="zh-CN" sz="2000" dirty="0">
                <a:solidFill>
                  <a:srgbClr val="1D1D1B"/>
                </a:solidFill>
                <a:latin typeface="MyriadPro-Bold"/>
              </a:rPr>
              <a:t>10</a:t>
            </a:r>
            <a:r>
              <a:rPr kumimoji="1" lang="zh-CN" altLang="en-US" sz="2000" dirty="0">
                <a:solidFill>
                  <a:srgbClr val="1D1D1B"/>
                </a:solidFill>
                <a:latin typeface="MyriadPro-Bold"/>
              </a:rPr>
              <a:t>个真实的</a:t>
            </a:r>
            <a:r>
              <a:rPr kumimoji="1" lang="en-US" altLang="zh-CN" sz="2000" dirty="0">
                <a:solidFill>
                  <a:srgbClr val="1D1D1B"/>
                </a:solidFill>
                <a:latin typeface="MyriadPro-Bold"/>
              </a:rPr>
              <a:t>CP</a:t>
            </a:r>
            <a:r>
              <a:rPr kumimoji="1" lang="zh-CN" altLang="en-US" sz="2000" dirty="0">
                <a:solidFill>
                  <a:srgbClr val="1D1D1B"/>
                </a:solidFill>
                <a:latin typeface="MyriadPro-Bold"/>
              </a:rPr>
              <a:t>不一致案例</a:t>
            </a:r>
            <a:endParaRPr kumimoji="1" lang="en-US" altLang="zh-CN" sz="2000" dirty="0">
              <a:solidFill>
                <a:srgbClr val="1D1D1B"/>
              </a:solidFill>
              <a:latin typeface="MyriadPro-Bold"/>
            </a:endParaRPr>
          </a:p>
        </p:txBody>
      </p:sp>
      <p:sp>
        <p:nvSpPr>
          <p:cNvPr id="11" name="文本框 10">
            <a:extLst>
              <a:ext uri="{FF2B5EF4-FFF2-40B4-BE49-F238E27FC236}">
                <a16:creationId xmlns:a16="http://schemas.microsoft.com/office/drawing/2014/main" id="{19683970-D290-824F-9A9C-254E170113F4}"/>
              </a:ext>
            </a:extLst>
          </p:cNvPr>
          <p:cNvSpPr txBox="1"/>
          <p:nvPr/>
        </p:nvSpPr>
        <p:spPr>
          <a:xfrm>
            <a:off x="810401" y="1022960"/>
            <a:ext cx="4880185" cy="707886"/>
          </a:xfrm>
          <a:prstGeom prst="rect">
            <a:avLst/>
          </a:prstGeom>
          <a:noFill/>
        </p:spPr>
        <p:txBody>
          <a:bodyPr wrap="square" rtlCol="0">
            <a:spAutoFit/>
          </a:bodyPr>
          <a:lstStyle/>
          <a:p>
            <a:r>
              <a:rPr lang="zh-CN" altLang="en-US" sz="2000" b="1" dirty="0">
                <a:solidFill>
                  <a:srgbClr val="7E0C6E"/>
                </a:solidFill>
                <a:latin typeface="+mn-ea"/>
              </a:rPr>
              <a:t>主要贡献</a:t>
            </a:r>
          </a:p>
          <a:p>
            <a:endParaRPr lang="zh-CN" altLang="en-US" sz="2000" b="1" dirty="0">
              <a:solidFill>
                <a:srgbClr val="7E0C6E"/>
              </a:solidFill>
              <a:latin typeface="+mn-ea"/>
            </a:endParaRPr>
          </a:p>
        </p:txBody>
      </p:sp>
    </p:spTree>
    <p:extLst>
      <p:ext uri="{BB962C8B-B14F-4D97-AF65-F5344CB8AC3E}">
        <p14:creationId xmlns:p14="http://schemas.microsoft.com/office/powerpoint/2010/main" val="219898857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F6789B7-0A11-49D9-83C5-D8BBEB967CEC}"/>
              </a:ext>
            </a:extLst>
          </p:cNvPr>
          <p:cNvSpPr/>
          <p:nvPr/>
        </p:nvSpPr>
        <p:spPr>
          <a:xfrm>
            <a:off x="0" y="0"/>
            <a:ext cx="12192000" cy="6858000"/>
          </a:xfrm>
          <a:prstGeom prst="rect">
            <a:avLst/>
          </a:prstGeom>
          <a:gradFill>
            <a:gsLst>
              <a:gs pos="0">
                <a:schemeClr val="bg1">
                  <a:alpha val="0"/>
                </a:schemeClr>
              </a:gs>
              <a:gs pos="60000">
                <a:schemeClr val="bg1">
                  <a:alpha val="84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20D0E842-0036-4DD5-A091-AE2BCE7FF689}"/>
              </a:ext>
            </a:extLst>
          </p:cNvPr>
          <p:cNvSpPr/>
          <p:nvPr/>
        </p:nvSpPr>
        <p:spPr>
          <a:xfrm>
            <a:off x="5044268" y="5910065"/>
            <a:ext cx="2103461" cy="369332"/>
          </a:xfrm>
          <a:prstGeom prst="rect">
            <a:avLst/>
          </a:prstGeom>
        </p:spPr>
        <p:txBody>
          <a:bodyPr wrap="none">
            <a:spAutoFit/>
          </a:bodyPr>
          <a:lstStyle/>
          <a:p>
            <a:r>
              <a:rPr lang="zh-CN" altLang="en-US" b="1" dirty="0">
                <a:solidFill>
                  <a:srgbClr val="7E0C6E"/>
                </a:solidFill>
                <a:latin typeface="方正姚体" panose="02010601030101010101" pitchFamily="2" charset="-122"/>
                <a:ea typeface="方正姚体" panose="02010601030101010101" pitchFamily="2" charset="-122"/>
              </a:rPr>
              <a:t>允公允能 日新月异</a:t>
            </a:r>
          </a:p>
        </p:txBody>
      </p:sp>
      <p:sp>
        <p:nvSpPr>
          <p:cNvPr id="8" name="矩形 7">
            <a:extLst>
              <a:ext uri="{FF2B5EF4-FFF2-40B4-BE49-F238E27FC236}">
                <a16:creationId xmlns:a16="http://schemas.microsoft.com/office/drawing/2014/main" id="{A0F7183A-E0B9-451D-880D-31465C5CA2A3}"/>
              </a:ext>
            </a:extLst>
          </p:cNvPr>
          <p:cNvSpPr/>
          <p:nvPr/>
        </p:nvSpPr>
        <p:spPr>
          <a:xfrm flipV="1">
            <a:off x="5411787" y="6364263"/>
            <a:ext cx="1368425" cy="45719"/>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B81066BB-71DF-424D-BFA3-63204DA0128E}"/>
              </a:ext>
            </a:extLst>
          </p:cNvPr>
          <p:cNvSpPr/>
          <p:nvPr/>
        </p:nvSpPr>
        <p:spPr>
          <a:xfrm>
            <a:off x="4334936" y="2785388"/>
            <a:ext cx="3647152" cy="923330"/>
          </a:xfrm>
          <a:prstGeom prst="rect">
            <a:avLst/>
          </a:prstGeom>
        </p:spPr>
        <p:txBody>
          <a:bodyPr wrap="none">
            <a:spAutoFit/>
          </a:bodyPr>
          <a:lstStyle/>
          <a:p>
            <a:r>
              <a:rPr lang="zh-CN" altLang="en-US" sz="5400" b="1" dirty="0">
                <a:solidFill>
                  <a:srgbClr val="7E0C6E"/>
                </a:solidFill>
                <a:latin typeface="+mj-ea"/>
                <a:ea typeface="+mj-ea"/>
              </a:rPr>
              <a:t>设计与实现</a:t>
            </a:r>
          </a:p>
        </p:txBody>
      </p:sp>
      <p:sp>
        <p:nvSpPr>
          <p:cNvPr id="10" name="矩形 9">
            <a:extLst>
              <a:ext uri="{FF2B5EF4-FFF2-40B4-BE49-F238E27FC236}">
                <a16:creationId xmlns:a16="http://schemas.microsoft.com/office/drawing/2014/main" id="{362C93C6-4F8C-4931-BC82-F4170A55139D}"/>
              </a:ext>
            </a:extLst>
          </p:cNvPr>
          <p:cNvSpPr/>
          <p:nvPr/>
        </p:nvSpPr>
        <p:spPr>
          <a:xfrm flipV="1">
            <a:off x="5411784" y="3806983"/>
            <a:ext cx="1368425" cy="45719"/>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63935326-C33E-4B24-BB1E-629856B3C1B0}"/>
              </a:ext>
            </a:extLst>
          </p:cNvPr>
          <p:cNvSpPr/>
          <p:nvPr/>
        </p:nvSpPr>
        <p:spPr>
          <a:xfrm>
            <a:off x="5157277" y="1287235"/>
            <a:ext cx="2002471" cy="1862048"/>
          </a:xfrm>
          <a:prstGeom prst="rect">
            <a:avLst/>
          </a:prstGeom>
        </p:spPr>
        <p:txBody>
          <a:bodyPr wrap="none">
            <a:spAutoFit/>
          </a:bodyPr>
          <a:lstStyle/>
          <a:p>
            <a:r>
              <a:rPr lang="en-US" altLang="zh-CN" sz="11500" b="1" dirty="0">
                <a:gradFill>
                  <a:gsLst>
                    <a:gs pos="0">
                      <a:srgbClr val="7E0C6E"/>
                    </a:gs>
                    <a:gs pos="40000">
                      <a:srgbClr val="7E0C6E"/>
                    </a:gs>
                    <a:gs pos="71000">
                      <a:srgbClr val="FBFDFF"/>
                    </a:gs>
                  </a:gsLst>
                  <a:lin ang="5400000" scaled="0"/>
                </a:gradFill>
                <a:latin typeface="方正粗黑宋简体" panose="02000000000000000000" pitchFamily="2" charset="-122"/>
                <a:ea typeface="方正粗黑宋简体" panose="02000000000000000000" pitchFamily="2" charset="-122"/>
              </a:rPr>
              <a:t>02</a:t>
            </a:r>
            <a:endParaRPr lang="zh-CN" altLang="en-US" sz="11500" b="1" dirty="0">
              <a:gradFill>
                <a:gsLst>
                  <a:gs pos="0">
                    <a:srgbClr val="7E0C6E"/>
                  </a:gs>
                  <a:gs pos="40000">
                    <a:srgbClr val="7E0C6E"/>
                  </a:gs>
                  <a:gs pos="71000">
                    <a:srgbClr val="FBFDFF"/>
                  </a:gs>
                </a:gsLst>
                <a:lin ang="5400000" scaled="0"/>
              </a:gra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729854631"/>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24121</TotalTime>
  <Words>3426</Words>
  <Application>Microsoft Office PowerPoint</Application>
  <PresentationFormat>宽屏</PresentationFormat>
  <Paragraphs>298</Paragraphs>
  <Slides>29</Slides>
  <Notes>24</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LinLibertineT</vt:lpstr>
      <vt:lpstr>MyriadPro-Bold</vt:lpstr>
      <vt:lpstr>方正粗黑宋简体</vt:lpstr>
      <vt:lpstr>方正姚体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常 志伟</cp:lastModifiedBy>
  <cp:revision>124</cp:revision>
  <dcterms:created xsi:type="dcterms:W3CDTF">2020-04-27T11:46:00Z</dcterms:created>
  <dcterms:modified xsi:type="dcterms:W3CDTF">2022-06-11T11:13:01Z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